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4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6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B0E3F-1FF1-4DA9-AD5C-60D536F60EAD}" v="101" dt="2024-06-21T13:21:44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0131077-C220-D557-9742-876F40FA6D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6C1354-F1DC-9474-B05D-8257D12ECE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9F295-EFF7-4821-947E-7B69CF40E62C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CE5D47-A928-D35A-A1A6-72E499694A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778A46-8A7D-29EF-B42C-C5F6033148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92E2D-516D-41BE-8E56-234DE7C3A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641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6EB7DB9-E1A9-AA17-C6FE-7C2ED2D3F4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91619" y="74295"/>
            <a:ext cx="2352381" cy="93333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71EA262-1AA8-BE03-DEE0-4B37CAC71EB2}"/>
              </a:ext>
            </a:extLst>
          </p:cNvPr>
          <p:cNvSpPr txBox="1"/>
          <p:nvPr userDrawn="1"/>
        </p:nvSpPr>
        <p:spPr>
          <a:xfrm>
            <a:off x="123825" y="35629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FF65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Menus 5 composantes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701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010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86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520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262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78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741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368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19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696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556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AD01-A0D2-4505-92DB-E5F3E5EE35E7}" type="datetimeFigureOut">
              <a:rPr lang="fr-FR" smtClean="0"/>
              <a:t>27/08/2024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6285-3A49-4737-9783-F023A3C95A6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9C3F679-A96A-3B61-61F3-3792F4BED4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3825" y="5588826"/>
            <a:ext cx="8896350" cy="11620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6A838A3-4074-2F0C-6F07-1856DBA9561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791619" y="74295"/>
            <a:ext cx="2352381" cy="933333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11F76DA-AFD6-7E90-723D-50634754EA54}"/>
              </a:ext>
            </a:extLst>
          </p:cNvPr>
          <p:cNvSpPr txBox="1"/>
          <p:nvPr userDrawn="1"/>
        </p:nvSpPr>
        <p:spPr>
          <a:xfrm>
            <a:off x="123825" y="35629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FF65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Menus Champagne Sur Oise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7BFB386-FE0D-7ADF-D421-46A3598CFB9C}"/>
              </a:ext>
            </a:extLst>
          </p:cNvPr>
          <p:cNvSpPr txBox="1"/>
          <p:nvPr userDrawn="1"/>
        </p:nvSpPr>
        <p:spPr>
          <a:xfrm>
            <a:off x="224118" y="6281365"/>
            <a:ext cx="15957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65A005D-8023-E8D9-86E4-3A7E1EBCC511}"/>
              </a:ext>
            </a:extLst>
          </p:cNvPr>
          <p:cNvSpPr txBox="1"/>
          <p:nvPr userDrawn="1"/>
        </p:nvSpPr>
        <p:spPr>
          <a:xfrm>
            <a:off x="5665694" y="6006353"/>
            <a:ext cx="986118" cy="6443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EB4432A-4623-E89F-3B14-7A440A779F0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78791" y="6157594"/>
            <a:ext cx="228952" cy="22895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CE63709-B0DA-31B0-0937-D97E2D682415}"/>
              </a:ext>
            </a:extLst>
          </p:cNvPr>
          <p:cNvSpPr txBox="1"/>
          <p:nvPr userDrawn="1"/>
        </p:nvSpPr>
        <p:spPr>
          <a:xfrm>
            <a:off x="677563" y="6169851"/>
            <a:ext cx="6190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b="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Charolais</a:t>
            </a:r>
            <a:endParaRPr lang="fr-FR" sz="700" b="0" kern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290" name="Picture 2" descr="Le label rouge | INAO">
            <a:extLst>
              <a:ext uri="{FF2B5EF4-FFF2-40B4-BE49-F238E27FC236}">
                <a16:creationId xmlns:a16="http://schemas.microsoft.com/office/drawing/2014/main" id="{33E4E4EB-3042-1099-A295-F5576DC7E8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651" y="6018681"/>
            <a:ext cx="433114" cy="43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8309D46-A221-B19F-FB00-46665D657D8F}"/>
              </a:ext>
            </a:extLst>
          </p:cNvPr>
          <p:cNvSpPr txBox="1"/>
          <p:nvPr userDrawn="1"/>
        </p:nvSpPr>
        <p:spPr>
          <a:xfrm>
            <a:off x="5555722" y="5826940"/>
            <a:ext cx="1235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Haute valeur environnementale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C5BFDCE-2CF3-BBDD-408B-1BA0B7EE2334}"/>
              </a:ext>
            </a:extLst>
          </p:cNvPr>
          <p:cNvSpPr txBox="1"/>
          <p:nvPr userDrawn="1"/>
        </p:nvSpPr>
        <p:spPr>
          <a:xfrm>
            <a:off x="5555722" y="6154695"/>
            <a:ext cx="147748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 label Rouge</a:t>
            </a:r>
          </a:p>
        </p:txBody>
      </p:sp>
      <p:pic>
        <p:nvPicPr>
          <p:cNvPr id="20" name="Image 19" descr="Une image contenant cercle, logo, Emblème&#10;&#10;Description générée automatiquement">
            <a:extLst>
              <a:ext uri="{FF2B5EF4-FFF2-40B4-BE49-F238E27FC236}">
                <a16:creationId xmlns:a16="http://schemas.microsoft.com/office/drawing/2014/main" id="{7BC9AED3-E67D-4B2F-8524-A7E1B1C52F8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955" y="5811583"/>
            <a:ext cx="324506" cy="324506"/>
          </a:xfrm>
          <a:prstGeom prst="rect">
            <a:avLst/>
          </a:prstGeom>
        </p:spPr>
      </p:pic>
      <p:pic>
        <p:nvPicPr>
          <p:cNvPr id="15" name="Image 14" descr="Une image contenant Graphique, graphisme, Caractère coloré, Police&#10;&#10;Description générée automatiquement">
            <a:extLst>
              <a:ext uri="{FF2B5EF4-FFF2-40B4-BE49-F238E27FC236}">
                <a16:creationId xmlns:a16="http://schemas.microsoft.com/office/drawing/2014/main" id="{51A879DE-D667-02FB-5CAC-654B5A7D62F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5" y="6413680"/>
            <a:ext cx="271028" cy="27818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E6398B78-F761-BD8F-2ED7-0B1001A4A7AB}"/>
              </a:ext>
            </a:extLst>
          </p:cNvPr>
          <p:cNvSpPr txBox="1"/>
          <p:nvPr userDrawn="1"/>
        </p:nvSpPr>
        <p:spPr>
          <a:xfrm>
            <a:off x="628603" y="6375089"/>
            <a:ext cx="1477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 environnementale de niveau 2</a:t>
            </a:r>
          </a:p>
        </p:txBody>
      </p:sp>
      <p:pic>
        <p:nvPicPr>
          <p:cNvPr id="22" name="Image 21" descr="Une image contenant cercle, Symétrie, Graphique, conception&#10;&#10;Description générée automatiquement">
            <a:extLst>
              <a:ext uri="{FF2B5EF4-FFF2-40B4-BE49-F238E27FC236}">
                <a16:creationId xmlns:a16="http://schemas.microsoft.com/office/drawing/2014/main" id="{CD306EA3-5E00-ECB2-0FA3-77D38ED8C6A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614" y="6378936"/>
            <a:ext cx="275370" cy="27537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73B84B96-3072-F379-CE71-68403D1EF789}"/>
              </a:ext>
            </a:extLst>
          </p:cNvPr>
          <p:cNvSpPr txBox="1"/>
          <p:nvPr userDrawn="1"/>
        </p:nvSpPr>
        <p:spPr>
          <a:xfrm>
            <a:off x="5582440" y="6413680"/>
            <a:ext cx="12358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Décongelé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69DF92B-616B-C085-3146-D23E04B0EB5E}"/>
              </a:ext>
            </a:extLst>
          </p:cNvPr>
          <p:cNvSpPr/>
          <p:nvPr userDrawn="1"/>
        </p:nvSpPr>
        <p:spPr>
          <a:xfrm>
            <a:off x="1819836" y="5811583"/>
            <a:ext cx="1520278" cy="343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361C0F0-46E8-2BCB-3185-E78E029A90D8}"/>
              </a:ext>
            </a:extLst>
          </p:cNvPr>
          <p:cNvSpPr txBox="1"/>
          <p:nvPr userDrawn="1"/>
        </p:nvSpPr>
        <p:spPr>
          <a:xfrm>
            <a:off x="2015378" y="5837925"/>
            <a:ext cx="1872349" cy="3924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050" dirty="0" err="1"/>
              <a:t>IGP</a:t>
            </a:r>
            <a:r>
              <a:rPr lang="fr-FR" sz="900" dirty="0"/>
              <a:t>: Indication géographique protégée</a:t>
            </a:r>
          </a:p>
        </p:txBody>
      </p:sp>
    </p:spTree>
    <p:extLst>
      <p:ext uri="{BB962C8B-B14F-4D97-AF65-F5344CB8AC3E}">
        <p14:creationId xmlns:p14="http://schemas.microsoft.com/office/powerpoint/2010/main" val="13420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19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25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61F7B5C-7096-0EB8-E6D4-56F2421A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</a:br>
            <a:endParaRPr kumimoji="0" lang="fr-FR" altLang="fr-F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5B2F65E-8B8E-7C02-0129-8D9A36510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3" y="712013"/>
            <a:ext cx="31053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2 au 6 septembre 2024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D84522C-08AF-1191-3621-B722D4D79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19085"/>
              </p:ext>
            </p:extLst>
          </p:nvPr>
        </p:nvGraphicFramePr>
        <p:xfrm>
          <a:off x="452926" y="1257844"/>
          <a:ext cx="8175107" cy="27598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5247">
                  <a:extLst>
                    <a:ext uri="{9D8B030D-6E8A-4147-A177-3AD203B41FA5}">
                      <a16:colId xmlns:a16="http://schemas.microsoft.com/office/drawing/2014/main" val="3078757838"/>
                    </a:ext>
                  </a:extLst>
                </a:gridCol>
                <a:gridCol w="1367762">
                  <a:extLst>
                    <a:ext uri="{9D8B030D-6E8A-4147-A177-3AD203B41FA5}">
                      <a16:colId xmlns:a16="http://schemas.microsoft.com/office/drawing/2014/main" val="3243046146"/>
                    </a:ext>
                  </a:extLst>
                </a:gridCol>
                <a:gridCol w="1367762">
                  <a:extLst>
                    <a:ext uri="{9D8B030D-6E8A-4147-A177-3AD203B41FA5}">
                      <a16:colId xmlns:a16="http://schemas.microsoft.com/office/drawing/2014/main" val="1956070406"/>
                    </a:ext>
                  </a:extLst>
                </a:gridCol>
                <a:gridCol w="1368287">
                  <a:extLst>
                    <a:ext uri="{9D8B030D-6E8A-4147-A177-3AD203B41FA5}">
                      <a16:colId xmlns:a16="http://schemas.microsoft.com/office/drawing/2014/main" val="4272223198"/>
                    </a:ext>
                  </a:extLst>
                </a:gridCol>
                <a:gridCol w="1367762">
                  <a:extLst>
                    <a:ext uri="{9D8B030D-6E8A-4147-A177-3AD203B41FA5}">
                      <a16:colId xmlns:a16="http://schemas.microsoft.com/office/drawing/2014/main" val="3620921850"/>
                    </a:ext>
                  </a:extLst>
                </a:gridCol>
                <a:gridCol w="1368287">
                  <a:extLst>
                    <a:ext uri="{9D8B030D-6E8A-4147-A177-3AD203B41FA5}">
                      <a16:colId xmlns:a16="http://schemas.microsoft.com/office/drawing/2014/main" val="3242790962"/>
                    </a:ext>
                  </a:extLst>
                </a:gridCol>
              </a:tblGrid>
              <a:tr h="190586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103199"/>
                  </a:ext>
                </a:extLst>
              </a:tr>
              <a:tr h="683426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verte   aux croûtons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betteraves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Radis roses 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 :Radis en rondelles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Tranche de pastèque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tomates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14132"/>
                  </a:ext>
                </a:extLst>
              </a:tr>
              <a:tr h="49710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Omelette 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(ketchup)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de thon sauce aux fines herbes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Filet de dinde façon jambon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Steak haché </a:t>
                      </a:r>
                      <a:r>
                        <a:rPr lang="fr-F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(ketchup/mayonnaise)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Sauté de bœuf  sauce olive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97697"/>
                  </a:ext>
                </a:extLst>
              </a:tr>
              <a:tr h="410056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Pommes de terre rissolées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Riz  créole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brocolis et pommes de terre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Frites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Courgettes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83237"/>
                  </a:ext>
                </a:extLst>
              </a:tr>
              <a:tr h="551337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Camembert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arôme framboise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nature sucré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frais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Cantadou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ail et fines herbes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Petit fromage frais sucré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67021"/>
                  </a:ext>
                </a:extLst>
              </a:tr>
              <a:tr h="415132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Riz au lait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Brownie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Donuts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17967"/>
                  </a:ext>
                </a:extLst>
              </a:tr>
            </a:tbl>
          </a:graphicData>
        </a:graphic>
      </p:graphicFrame>
      <p:pic>
        <p:nvPicPr>
          <p:cNvPr id="4102" name="Picture 6">
            <a:extLst>
              <a:ext uri="{FF2B5EF4-FFF2-40B4-BE49-F238E27FC236}">
                <a16:creationId xmlns:a16="http://schemas.microsoft.com/office/drawing/2014/main" id="{4180D19D-B158-1AAF-EAC8-09FBAF22B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062" y="3389589"/>
            <a:ext cx="150345" cy="18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Image 56">
            <a:extLst>
              <a:ext uri="{FF2B5EF4-FFF2-40B4-BE49-F238E27FC236}">
                <a16:creationId xmlns:a16="http://schemas.microsoft.com/office/drawing/2014/main" id="{7316A693-FF61-40EA-594C-B47062936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855" y="964520"/>
            <a:ext cx="2889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A2CD8F8-D392-1948-A218-D33855042E1F}"/>
              </a:ext>
            </a:extLst>
          </p:cNvPr>
          <p:cNvSpPr txBox="1"/>
          <p:nvPr/>
        </p:nvSpPr>
        <p:spPr>
          <a:xfrm>
            <a:off x="1952611" y="1029920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3074" name="Image 68">
            <a:extLst>
              <a:ext uri="{FF2B5EF4-FFF2-40B4-BE49-F238E27FC236}">
                <a16:creationId xmlns:a16="http://schemas.microsoft.com/office/drawing/2014/main" id="{2CF3DFD7-7934-6DF3-7105-07A3F72FF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694" y="2451964"/>
            <a:ext cx="180414" cy="18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7">
            <a:extLst>
              <a:ext uri="{FF2B5EF4-FFF2-40B4-BE49-F238E27FC236}">
                <a16:creationId xmlns:a16="http://schemas.microsoft.com/office/drawing/2014/main" id="{649FBF00-A9DA-645D-38AB-A3BE97A37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10" y="2887555"/>
            <a:ext cx="139940" cy="16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537A357F-7357-3BAE-EEDB-E62B31930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377" y="3789233"/>
            <a:ext cx="197238" cy="1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9" descr="Le label rouge | INAO">
            <a:extLst>
              <a:ext uri="{FF2B5EF4-FFF2-40B4-BE49-F238E27FC236}">
                <a16:creationId xmlns:a16="http://schemas.microsoft.com/office/drawing/2014/main" id="{D5AE46F8-9970-666D-B651-4EAA2D277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335" y="2392904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7">
            <a:extLst>
              <a:ext uri="{FF2B5EF4-FFF2-40B4-BE49-F238E27FC236}">
                <a16:creationId xmlns:a16="http://schemas.microsoft.com/office/drawing/2014/main" id="{3F57DD3D-BAE5-C454-A647-A44153305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242" y="2353605"/>
            <a:ext cx="139940" cy="16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7">
            <a:extLst>
              <a:ext uri="{FF2B5EF4-FFF2-40B4-BE49-F238E27FC236}">
                <a16:creationId xmlns:a16="http://schemas.microsoft.com/office/drawing/2014/main" id="{113FD1A1-93BD-053B-ECD9-0C3334E1C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308" y="1930246"/>
            <a:ext cx="139940" cy="16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DF93991-9517-19BB-AE4F-F57B49E293A5}"/>
              </a:ext>
            </a:extLst>
          </p:cNvPr>
          <p:cNvSpPr txBox="1"/>
          <p:nvPr/>
        </p:nvSpPr>
        <p:spPr>
          <a:xfrm>
            <a:off x="5563356" y="918128"/>
            <a:ext cx="194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**C’EST LA FËTE**</a:t>
            </a:r>
          </a:p>
        </p:txBody>
      </p:sp>
      <p:pic>
        <p:nvPicPr>
          <p:cNvPr id="16" name="Picture 29" descr="Le label rouge | INAO">
            <a:extLst>
              <a:ext uri="{FF2B5EF4-FFF2-40B4-BE49-F238E27FC236}">
                <a16:creationId xmlns:a16="http://schemas.microsoft.com/office/drawing/2014/main" id="{A0FCA43E-E02B-C0E2-3834-C19B6B656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61" y="2174753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44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0FB6924-5922-FE59-B5E5-A6525AB3A5A0}"/>
              </a:ext>
            </a:extLst>
          </p:cNvPr>
          <p:cNvSpPr txBox="1"/>
          <p:nvPr/>
        </p:nvSpPr>
        <p:spPr>
          <a:xfrm>
            <a:off x="84757" y="6747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</a:t>
            </a:r>
            <a:r>
              <a:rPr lang="fr-FR" dirty="0">
                <a:solidFill>
                  <a:srgbClr val="8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9</a:t>
            </a:r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au 13 septembre 2024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058DD6C-2675-A1CB-DB17-2982E9B69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10210"/>
              </p:ext>
            </p:extLst>
          </p:nvPr>
        </p:nvGraphicFramePr>
        <p:xfrm>
          <a:off x="221620" y="1454411"/>
          <a:ext cx="8472818" cy="26236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83872">
                  <a:extLst>
                    <a:ext uri="{9D8B030D-6E8A-4147-A177-3AD203B41FA5}">
                      <a16:colId xmlns:a16="http://schemas.microsoft.com/office/drawing/2014/main" val="4096906510"/>
                    </a:ext>
                  </a:extLst>
                </a:gridCol>
                <a:gridCol w="1417572">
                  <a:extLst>
                    <a:ext uri="{9D8B030D-6E8A-4147-A177-3AD203B41FA5}">
                      <a16:colId xmlns:a16="http://schemas.microsoft.com/office/drawing/2014/main" val="3374422025"/>
                    </a:ext>
                  </a:extLst>
                </a:gridCol>
                <a:gridCol w="1417572">
                  <a:extLst>
                    <a:ext uri="{9D8B030D-6E8A-4147-A177-3AD203B41FA5}">
                      <a16:colId xmlns:a16="http://schemas.microsoft.com/office/drawing/2014/main" val="900275371"/>
                    </a:ext>
                  </a:extLst>
                </a:gridCol>
                <a:gridCol w="1418115">
                  <a:extLst>
                    <a:ext uri="{9D8B030D-6E8A-4147-A177-3AD203B41FA5}">
                      <a16:colId xmlns:a16="http://schemas.microsoft.com/office/drawing/2014/main" val="1802617903"/>
                    </a:ext>
                  </a:extLst>
                </a:gridCol>
                <a:gridCol w="1417572">
                  <a:extLst>
                    <a:ext uri="{9D8B030D-6E8A-4147-A177-3AD203B41FA5}">
                      <a16:colId xmlns:a16="http://schemas.microsoft.com/office/drawing/2014/main" val="2457937978"/>
                    </a:ext>
                  </a:extLst>
                </a:gridCol>
                <a:gridCol w="1418115">
                  <a:extLst>
                    <a:ext uri="{9D8B030D-6E8A-4147-A177-3AD203B41FA5}">
                      <a16:colId xmlns:a16="http://schemas.microsoft.com/office/drawing/2014/main" val="3367130820"/>
                    </a:ext>
                  </a:extLst>
                </a:gridCol>
              </a:tblGrid>
              <a:tr h="210082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205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lentilles et échalotes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Friand au fromage fondu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Melon jaune 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batavia et maïs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Concombres  ciboulette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816715"/>
                  </a:ext>
                </a:extLst>
              </a:tr>
              <a:tr h="73316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Boulettes au mouton et boeuf sauce provençale 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Riz       korma végétarien brunoise provençale et petits pois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de dinde sauce 4 épices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Merlu      sauce citron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Cordon bleu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265707"/>
                  </a:ext>
                </a:extLst>
              </a:tr>
              <a:tr h="43989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 garniture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pommes de terre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Semoule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Carottes fraîches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873187"/>
                  </a:ext>
                </a:extLst>
              </a:tr>
              <a:tr h="371805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nature      et sucre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Comté AOP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frais de campagne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frais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fraidou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Tomme blanche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033415"/>
                  </a:ext>
                </a:extLst>
              </a:tr>
              <a:tr h="29477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Fromage blanc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Façon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stracciatella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Mousse au chocolat au lait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Gâteau de haricots blanc et myrtille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017600"/>
                  </a:ext>
                </a:extLst>
              </a:tr>
            </a:tbl>
          </a:graphicData>
        </a:graphic>
      </p:graphicFrame>
      <p:pic>
        <p:nvPicPr>
          <p:cNvPr id="5133" name="Picture 13">
            <a:extLst>
              <a:ext uri="{FF2B5EF4-FFF2-40B4-BE49-F238E27FC236}">
                <a16:creationId xmlns:a16="http://schemas.microsoft.com/office/drawing/2014/main" id="{57DD26FD-1661-F7BA-5A53-B8CEC6D0B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51" y="3167036"/>
            <a:ext cx="169216" cy="20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DF50B1F9-9D1F-D462-1860-462CC3F27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837" y="2890141"/>
            <a:ext cx="183121" cy="2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Image 56">
            <a:extLst>
              <a:ext uri="{FF2B5EF4-FFF2-40B4-BE49-F238E27FC236}">
                <a16:creationId xmlns:a16="http://schemas.microsoft.com/office/drawing/2014/main" id="{13E5101D-3074-5324-AD2B-71C2EDD9D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884" y="3307193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>
            <a:extLst>
              <a:ext uri="{FF2B5EF4-FFF2-40B4-BE49-F238E27FC236}">
                <a16:creationId xmlns:a16="http://schemas.microsoft.com/office/drawing/2014/main" id="{2B99A6EF-3C4B-DC33-B182-B3EB939AB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537" y="2890141"/>
            <a:ext cx="169216" cy="20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F714FB65-ECFC-6241-1E8A-4F2D8B5DA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970" y="1486348"/>
            <a:ext cx="183121" cy="2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B63675-9904-FA22-E5F2-FC9AFAAC0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5" y="1151491"/>
            <a:ext cx="235877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F7B5D1D-D0A3-C8F7-4A9B-7632F0EA780D}"/>
              </a:ext>
            </a:extLst>
          </p:cNvPr>
          <p:cNvSpPr txBox="1"/>
          <p:nvPr/>
        </p:nvSpPr>
        <p:spPr>
          <a:xfrm>
            <a:off x="3080721" y="1121445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13" name="Image 68">
            <a:extLst>
              <a:ext uri="{FF2B5EF4-FFF2-40B4-BE49-F238E27FC236}">
                <a16:creationId xmlns:a16="http://schemas.microsoft.com/office/drawing/2014/main" id="{F8F11191-3AE4-8CBD-C51D-2EEB76383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18" y="2287859"/>
            <a:ext cx="183121" cy="18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1E6D42FB-2F75-5023-EF1B-A532EE632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317" y="1706093"/>
            <a:ext cx="183121" cy="2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9" descr="Le label rouge | INAO">
            <a:extLst>
              <a:ext uri="{FF2B5EF4-FFF2-40B4-BE49-F238E27FC236}">
                <a16:creationId xmlns:a16="http://schemas.microsoft.com/office/drawing/2014/main" id="{428E6F96-4A65-C419-1E23-3AF24F003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98" y="2171787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>
            <a:extLst>
              <a:ext uri="{FF2B5EF4-FFF2-40B4-BE49-F238E27FC236}">
                <a16:creationId xmlns:a16="http://schemas.microsoft.com/office/drawing/2014/main" id="{DB4C83CA-62DE-5F7E-EC16-85A9C4A33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732" y="2041025"/>
            <a:ext cx="169216" cy="20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3">
            <a:extLst>
              <a:ext uri="{FF2B5EF4-FFF2-40B4-BE49-F238E27FC236}">
                <a16:creationId xmlns:a16="http://schemas.microsoft.com/office/drawing/2014/main" id="{7CF4D151-2543-0A8A-E097-4453B2636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395" y="2991671"/>
            <a:ext cx="169216" cy="203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42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68CDD37-B943-4E10-9835-D9C877136357}"/>
              </a:ext>
            </a:extLst>
          </p:cNvPr>
          <p:cNvSpPr txBox="1"/>
          <p:nvPr/>
        </p:nvSpPr>
        <p:spPr>
          <a:xfrm>
            <a:off x="92149" y="736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16 au 20 septembre 2024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F382970-EC70-B10F-A9EE-23FC3F423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616677"/>
              </p:ext>
            </p:extLst>
          </p:nvPr>
        </p:nvGraphicFramePr>
        <p:xfrm>
          <a:off x="302585" y="1125906"/>
          <a:ext cx="8465495" cy="31812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95586">
                  <a:extLst>
                    <a:ext uri="{9D8B030D-6E8A-4147-A177-3AD203B41FA5}">
                      <a16:colId xmlns:a16="http://schemas.microsoft.com/office/drawing/2014/main" val="2404593021"/>
                    </a:ext>
                  </a:extLst>
                </a:gridCol>
                <a:gridCol w="1405859">
                  <a:extLst>
                    <a:ext uri="{9D8B030D-6E8A-4147-A177-3AD203B41FA5}">
                      <a16:colId xmlns:a16="http://schemas.microsoft.com/office/drawing/2014/main" val="994904132"/>
                    </a:ext>
                  </a:extLst>
                </a:gridCol>
                <a:gridCol w="1432459">
                  <a:extLst>
                    <a:ext uri="{9D8B030D-6E8A-4147-A177-3AD203B41FA5}">
                      <a16:colId xmlns:a16="http://schemas.microsoft.com/office/drawing/2014/main" val="202941007"/>
                    </a:ext>
                  </a:extLst>
                </a:gridCol>
                <a:gridCol w="1269507">
                  <a:extLst>
                    <a:ext uri="{9D8B030D-6E8A-4147-A177-3AD203B41FA5}">
                      <a16:colId xmlns:a16="http://schemas.microsoft.com/office/drawing/2014/main" val="3074627246"/>
                    </a:ext>
                  </a:extLst>
                </a:gridCol>
                <a:gridCol w="1322773">
                  <a:extLst>
                    <a:ext uri="{9D8B030D-6E8A-4147-A177-3AD203B41FA5}">
                      <a16:colId xmlns:a16="http://schemas.microsoft.com/office/drawing/2014/main" val="2894732977"/>
                    </a:ext>
                  </a:extLst>
                </a:gridCol>
                <a:gridCol w="1639311">
                  <a:extLst>
                    <a:ext uri="{9D8B030D-6E8A-4147-A177-3AD203B41FA5}">
                      <a16:colId xmlns:a16="http://schemas.microsoft.com/office/drawing/2014/main" val="1863144044"/>
                    </a:ext>
                  </a:extLst>
                </a:gridCol>
              </a:tblGrid>
              <a:tr h="180380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623549"/>
                  </a:ext>
                </a:extLst>
              </a:tr>
              <a:tr h="729778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Tranche de pastèque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tomates vinaigrette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Rillettes de thon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verte maïs vinaigrette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Carottes râpées vinaigrette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733883"/>
                  </a:ext>
                </a:extLst>
              </a:tr>
              <a:tr h="50336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Hoki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sauce armoricaine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Sauté de veau     sauce paprika persil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Rôti de porc     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jus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S/p: rôti de dinde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Lasagnes de bœuf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Dauphinois de courgettes et pommes de terre au basilic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496032"/>
                  </a:ext>
                </a:extLst>
              </a:tr>
              <a:tr h="50336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 garniture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Coquillettes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Ratatouille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dirty="0">
                          <a:latin typeface="Arial" panose="020B0604020202020204" pitchFamily="34" charset="0"/>
                        </a:rPr>
                        <a:t>Pommes de terre wedges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192808"/>
                  </a:ext>
                </a:extLst>
              </a:tr>
              <a:tr h="50336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frais Tartare nature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 l'Evêque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Coulommiers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Emmental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arôme vanille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63065"/>
                  </a:ext>
                </a:extLst>
              </a:tr>
              <a:tr h="755052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pomme ananas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Eclair au chocolat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pomme ananas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Gâteau moelleux au chocolat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15115"/>
                  </a:ext>
                </a:extLst>
              </a:tr>
            </a:tbl>
          </a:graphicData>
        </a:graphic>
      </p:graphicFrame>
      <p:pic>
        <p:nvPicPr>
          <p:cNvPr id="6154" name="Picture 10">
            <a:extLst>
              <a:ext uri="{FF2B5EF4-FFF2-40B4-BE49-F238E27FC236}">
                <a16:creationId xmlns:a16="http://schemas.microsoft.com/office/drawing/2014/main" id="{3C27AC48-F063-6E1E-E108-B54264F75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869" y="2088128"/>
            <a:ext cx="176559" cy="17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Image 56">
            <a:extLst>
              <a:ext uri="{FF2B5EF4-FFF2-40B4-BE49-F238E27FC236}">
                <a16:creationId xmlns:a16="http://schemas.microsoft.com/office/drawing/2014/main" id="{5FE051CB-2A2B-9091-515A-BE4C26586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763" y="815722"/>
            <a:ext cx="263745" cy="2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68603AA-E0CF-E0B8-68AE-C2309222E926}"/>
              </a:ext>
            </a:extLst>
          </p:cNvPr>
          <p:cNvSpPr txBox="1"/>
          <p:nvPr/>
        </p:nvSpPr>
        <p:spPr>
          <a:xfrm>
            <a:off x="7238217" y="874446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E4A42EE1-A4EF-7A8F-28FE-E1353A04F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490" y="3837460"/>
            <a:ext cx="146923" cy="17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56">
            <a:extLst>
              <a:ext uri="{FF2B5EF4-FFF2-40B4-BE49-F238E27FC236}">
                <a16:creationId xmlns:a16="http://schemas.microsoft.com/office/drawing/2014/main" id="{6D1E08CF-E3ED-F578-BD44-E642CFC3F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067" y="3187939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180574-6817-2681-9812-8ED15312F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246" y="3187939"/>
            <a:ext cx="165667" cy="1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>
            <a:extLst>
              <a:ext uri="{FF2B5EF4-FFF2-40B4-BE49-F238E27FC236}">
                <a16:creationId xmlns:a16="http://schemas.microsoft.com/office/drawing/2014/main" id="{57A2CC45-ADA5-83F1-E01E-45E1F2BE3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997" y="2716514"/>
            <a:ext cx="146923" cy="17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D9A65C4E-84A0-E408-36C5-71ED68669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654" y="3837460"/>
            <a:ext cx="197238" cy="1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9" descr="Le label rouge | INAO">
            <a:extLst>
              <a:ext uri="{FF2B5EF4-FFF2-40B4-BE49-F238E27FC236}">
                <a16:creationId xmlns:a16="http://schemas.microsoft.com/office/drawing/2014/main" id="{45B8FC66-BD8D-46CF-1EA7-78AB872EF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188" y="2077673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9" descr="Le label rouge | INAO">
            <a:extLst>
              <a:ext uri="{FF2B5EF4-FFF2-40B4-BE49-F238E27FC236}">
                <a16:creationId xmlns:a16="http://schemas.microsoft.com/office/drawing/2014/main" id="{7FF7164E-D0BF-F8C6-628D-8C47CC320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413" y="2312746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D946BB1-5DE7-D732-4BE2-6C3727A8E8F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32789" y="2019392"/>
            <a:ext cx="241061" cy="204537"/>
          </a:xfrm>
          <a:prstGeom prst="rect">
            <a:avLst/>
          </a:prstGeom>
        </p:spPr>
      </p:pic>
      <p:pic>
        <p:nvPicPr>
          <p:cNvPr id="2" name="Picture 14">
            <a:extLst>
              <a:ext uri="{FF2B5EF4-FFF2-40B4-BE49-F238E27FC236}">
                <a16:creationId xmlns:a16="http://schemas.microsoft.com/office/drawing/2014/main" id="{EF6E5A8B-36FF-76CA-1777-A34FA02FC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635" y="1504165"/>
            <a:ext cx="146923" cy="17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63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8225B03-D138-7399-52E4-35DBB9AFA43E}"/>
              </a:ext>
            </a:extLst>
          </p:cNvPr>
          <p:cNvSpPr txBox="1"/>
          <p:nvPr/>
        </p:nvSpPr>
        <p:spPr>
          <a:xfrm>
            <a:off x="95693" y="69429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23 au 27 septembre 2024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2D19106-0D8B-B749-4CE0-112B2C873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96173"/>
              </p:ext>
            </p:extLst>
          </p:nvPr>
        </p:nvGraphicFramePr>
        <p:xfrm>
          <a:off x="480902" y="1233376"/>
          <a:ext cx="8245848" cy="28969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6405">
                  <a:extLst>
                    <a:ext uri="{9D8B030D-6E8A-4147-A177-3AD203B41FA5}">
                      <a16:colId xmlns:a16="http://schemas.microsoft.com/office/drawing/2014/main" val="227538077"/>
                    </a:ext>
                  </a:extLst>
                </a:gridCol>
                <a:gridCol w="1368948">
                  <a:extLst>
                    <a:ext uri="{9D8B030D-6E8A-4147-A177-3AD203B41FA5}">
                      <a16:colId xmlns:a16="http://schemas.microsoft.com/office/drawing/2014/main" val="4134609817"/>
                    </a:ext>
                  </a:extLst>
                </a:gridCol>
                <a:gridCol w="1375585">
                  <a:extLst>
                    <a:ext uri="{9D8B030D-6E8A-4147-A177-3AD203B41FA5}">
                      <a16:colId xmlns:a16="http://schemas.microsoft.com/office/drawing/2014/main" val="3255186337"/>
                    </a:ext>
                  </a:extLst>
                </a:gridCol>
                <a:gridCol w="1362836">
                  <a:extLst>
                    <a:ext uri="{9D8B030D-6E8A-4147-A177-3AD203B41FA5}">
                      <a16:colId xmlns:a16="http://schemas.microsoft.com/office/drawing/2014/main" val="1068040628"/>
                    </a:ext>
                  </a:extLst>
                </a:gridCol>
                <a:gridCol w="1368948">
                  <a:extLst>
                    <a:ext uri="{9D8B030D-6E8A-4147-A177-3AD203B41FA5}">
                      <a16:colId xmlns:a16="http://schemas.microsoft.com/office/drawing/2014/main" val="314180547"/>
                    </a:ext>
                  </a:extLst>
                </a:gridCol>
                <a:gridCol w="1433126">
                  <a:extLst>
                    <a:ext uri="{9D8B030D-6E8A-4147-A177-3AD203B41FA5}">
                      <a16:colId xmlns:a16="http://schemas.microsoft.com/office/drawing/2014/main" val="3339920092"/>
                    </a:ext>
                  </a:extLst>
                </a:gridCol>
              </a:tblGrid>
              <a:tr h="167527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35728"/>
                  </a:ext>
                </a:extLst>
              </a:tr>
              <a:tr h="584538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Rillettes de thon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Gaspacho de tomates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Concombre       façon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statiziki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Betteraves rouges et</a:t>
                      </a:r>
                    </a:p>
                    <a:p>
                      <a:pPr algn="ctr" fontAlgn="b"/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oeuf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 vinaigrette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Crêpe à l’emmental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45714"/>
                  </a:ext>
                </a:extLst>
              </a:tr>
              <a:tr h="526654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Escalope de dinde et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champignon à la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crème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Sauté de dinde   sauce romarin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Rôti de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boeuf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 jus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Colin d'Alaska       pané au riz soufflé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Couscous végétal aux 5 légumes et raisins secs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417408"/>
                  </a:ext>
                </a:extLst>
              </a:tr>
              <a:tr h="36824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 garniture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Haricots verts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Boulgour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Légumes façon maillot et pommes de terre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Pâte        et emmental râpé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646519"/>
                  </a:ext>
                </a:extLst>
              </a:tr>
              <a:tr h="478104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fondu vache qui rit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aromatisé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Cantal AOP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blanc nature + sucre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Brie 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384712"/>
                  </a:ext>
                </a:extLst>
              </a:tr>
              <a:tr h="630777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Mousse au chocolat au lait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Compote tous fruits allégée en sucres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Gâteau aux pommes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605374"/>
                  </a:ext>
                </a:extLst>
              </a:tr>
            </a:tbl>
          </a:graphicData>
        </a:graphic>
      </p:graphicFrame>
      <p:pic>
        <p:nvPicPr>
          <p:cNvPr id="7190" name="Picture 22">
            <a:extLst>
              <a:ext uri="{FF2B5EF4-FFF2-40B4-BE49-F238E27FC236}">
                <a16:creationId xmlns:a16="http://schemas.microsoft.com/office/drawing/2014/main" id="{571D67E5-2CB9-F2D3-6FFD-2B1C36A7D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951" y="2131612"/>
            <a:ext cx="174736" cy="17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>
            <a:extLst>
              <a:ext uri="{FF2B5EF4-FFF2-40B4-BE49-F238E27FC236}">
                <a16:creationId xmlns:a16="http://schemas.microsoft.com/office/drawing/2014/main" id="{1D93DA98-F3E5-C9A3-D3DC-333CAF567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89" y="2720432"/>
            <a:ext cx="184303" cy="22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>
            <a:extLst>
              <a:ext uri="{FF2B5EF4-FFF2-40B4-BE49-F238E27FC236}">
                <a16:creationId xmlns:a16="http://schemas.microsoft.com/office/drawing/2014/main" id="{33666FA2-2958-C3E5-17E1-11E52EAD7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153" y="3038994"/>
            <a:ext cx="192254" cy="23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2" name="Image 56">
            <a:extLst>
              <a:ext uri="{FF2B5EF4-FFF2-40B4-BE49-F238E27FC236}">
                <a16:creationId xmlns:a16="http://schemas.microsoft.com/office/drawing/2014/main" id="{8CAFD14C-37A6-7084-7565-D1E59D81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45" y="887896"/>
            <a:ext cx="318157" cy="32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9">
            <a:extLst>
              <a:ext uri="{FF2B5EF4-FFF2-40B4-BE49-F238E27FC236}">
                <a16:creationId xmlns:a16="http://schemas.microsoft.com/office/drawing/2014/main" id="{54E3366E-CF49-7FDB-44A0-4D59DCB91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45" y="3665349"/>
            <a:ext cx="164365" cy="1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D2794F4F-6DFA-E6F4-44F4-AE4AA0638C2F}"/>
              </a:ext>
            </a:extLst>
          </p:cNvPr>
          <p:cNvSpPr txBox="1"/>
          <p:nvPr/>
        </p:nvSpPr>
        <p:spPr>
          <a:xfrm>
            <a:off x="7333779" y="932819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8" name="Image 56">
            <a:extLst>
              <a:ext uri="{FF2B5EF4-FFF2-40B4-BE49-F238E27FC236}">
                <a16:creationId xmlns:a16="http://schemas.microsoft.com/office/drawing/2014/main" id="{F26267BF-FECB-2110-4152-B6BB5D8E1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250" y="3016331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>
            <a:extLst>
              <a:ext uri="{FF2B5EF4-FFF2-40B4-BE49-F238E27FC236}">
                <a16:creationId xmlns:a16="http://schemas.microsoft.com/office/drawing/2014/main" id="{312EA5D2-2C79-50E8-0014-8F27C2E10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232" y="2609789"/>
            <a:ext cx="177980" cy="2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>
            <a:extLst>
              <a:ext uri="{FF2B5EF4-FFF2-40B4-BE49-F238E27FC236}">
                <a16:creationId xmlns:a16="http://schemas.microsoft.com/office/drawing/2014/main" id="{DB307AFE-A604-3393-2D61-D46FC3B18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286" y="2524704"/>
            <a:ext cx="184303" cy="22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7058A37F-F5D6-8DCB-D8CB-1DDC38F96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408" y="3170660"/>
            <a:ext cx="144552" cy="1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9" descr="Le label rouge | INAO">
            <a:extLst>
              <a:ext uri="{FF2B5EF4-FFF2-40B4-BE49-F238E27FC236}">
                <a16:creationId xmlns:a16="http://schemas.microsoft.com/office/drawing/2014/main" id="{42BA9601-D0C3-AA09-3085-4FA8A0BAB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856" y="2107974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6AC10FCB-8C6C-7D14-1C56-C644FC695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437" y="1501970"/>
            <a:ext cx="144552" cy="1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58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D4EF3E7-1D5F-5560-F17F-7F394C82D948}"/>
              </a:ext>
            </a:extLst>
          </p:cNvPr>
          <p:cNvSpPr txBox="1"/>
          <p:nvPr/>
        </p:nvSpPr>
        <p:spPr>
          <a:xfrm>
            <a:off x="113168" y="70257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30 septembre au 4 octobre 2024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3C892EE-8130-A98A-3DC1-5414F5F1F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334102"/>
              </p:ext>
            </p:extLst>
          </p:nvPr>
        </p:nvGraphicFramePr>
        <p:xfrm>
          <a:off x="311352" y="1323080"/>
          <a:ext cx="8325224" cy="34945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9766">
                  <a:extLst>
                    <a:ext uri="{9D8B030D-6E8A-4147-A177-3AD203B41FA5}">
                      <a16:colId xmlns:a16="http://schemas.microsoft.com/office/drawing/2014/main" val="1708384501"/>
                    </a:ext>
                  </a:extLst>
                </a:gridCol>
                <a:gridCol w="1392878">
                  <a:extLst>
                    <a:ext uri="{9D8B030D-6E8A-4147-A177-3AD203B41FA5}">
                      <a16:colId xmlns:a16="http://schemas.microsoft.com/office/drawing/2014/main" val="1291869003"/>
                    </a:ext>
                  </a:extLst>
                </a:gridCol>
                <a:gridCol w="1392878">
                  <a:extLst>
                    <a:ext uri="{9D8B030D-6E8A-4147-A177-3AD203B41FA5}">
                      <a16:colId xmlns:a16="http://schemas.microsoft.com/office/drawing/2014/main" val="363797338"/>
                    </a:ext>
                  </a:extLst>
                </a:gridCol>
                <a:gridCol w="1393412">
                  <a:extLst>
                    <a:ext uri="{9D8B030D-6E8A-4147-A177-3AD203B41FA5}">
                      <a16:colId xmlns:a16="http://schemas.microsoft.com/office/drawing/2014/main" val="1639423451"/>
                    </a:ext>
                  </a:extLst>
                </a:gridCol>
                <a:gridCol w="1392878">
                  <a:extLst>
                    <a:ext uri="{9D8B030D-6E8A-4147-A177-3AD203B41FA5}">
                      <a16:colId xmlns:a16="http://schemas.microsoft.com/office/drawing/2014/main" val="1629864072"/>
                    </a:ext>
                  </a:extLst>
                </a:gridCol>
                <a:gridCol w="1393412">
                  <a:extLst>
                    <a:ext uri="{9D8B030D-6E8A-4147-A177-3AD203B41FA5}">
                      <a16:colId xmlns:a16="http://schemas.microsoft.com/office/drawing/2014/main" val="2701127997"/>
                    </a:ext>
                  </a:extLst>
                </a:gridCol>
              </a:tblGrid>
              <a:tr h="197820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  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802923"/>
                  </a:ext>
                </a:extLst>
              </a:tr>
              <a:tr h="833669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tomates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Carotte râpée vinaigrette à la moutarde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Velouté de légumes 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Carottes râpées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vinaigrette à la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moutarde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brocolis sauce fromage blanc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450501"/>
                  </a:ext>
                </a:extLst>
              </a:tr>
              <a:tr h="56749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Poulet rôti au jus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Farfalles sauce champignon à la crème et noisettes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Sauté de porc     sauce moutarde à l'ancienne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S/p : Sauté de dinde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Paupiette de veau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Poisson blanc      et dés de saumon sauce citron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225433"/>
                  </a:ext>
                </a:extLst>
              </a:tr>
              <a:tr h="445235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 garniture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Frites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(ketchup/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mayonnaise)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Semoule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Riz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Pommes de terre vapeur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045006"/>
                  </a:ext>
                </a:extLst>
              </a:tr>
              <a:tr h="56749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frais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rondelé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nature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 l'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éveque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Petit fromage frais (type petit suisse)+ sucre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Coulommiers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nature       et sucre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288983"/>
                  </a:ext>
                </a:extLst>
              </a:tr>
              <a:tr h="709366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pomme/abricot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Gaufre liégeoise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Tarte flan pâtissier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617190"/>
                  </a:ext>
                </a:extLst>
              </a:tr>
            </a:tbl>
          </a:graphicData>
        </a:graphic>
      </p:graphicFrame>
      <p:pic>
        <p:nvPicPr>
          <p:cNvPr id="8198" name="Picture 6">
            <a:extLst>
              <a:ext uri="{FF2B5EF4-FFF2-40B4-BE49-F238E27FC236}">
                <a16:creationId xmlns:a16="http://schemas.microsoft.com/office/drawing/2014/main" id="{0BEECDB5-D113-6009-30CA-5649BFD71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365" y="1737953"/>
            <a:ext cx="162144" cy="19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Image 56">
            <a:extLst>
              <a:ext uri="{FF2B5EF4-FFF2-40B4-BE49-F238E27FC236}">
                <a16:creationId xmlns:a16="http://schemas.microsoft.com/office/drawing/2014/main" id="{77546254-6C50-DD74-3D0B-4908ED637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671" y="1040726"/>
            <a:ext cx="336210" cy="34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9FE1120-07A8-7553-8AD1-E5B044686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357" y="1932525"/>
            <a:ext cx="162143" cy="19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EA7DE67-6D2B-0F4B-1C79-1B84E5FD9A8E}"/>
              </a:ext>
            </a:extLst>
          </p:cNvPr>
          <p:cNvSpPr txBox="1"/>
          <p:nvPr/>
        </p:nvSpPr>
        <p:spPr>
          <a:xfrm>
            <a:off x="3019357" y="1091535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2" name="Picture 14">
            <a:extLst>
              <a:ext uri="{FF2B5EF4-FFF2-40B4-BE49-F238E27FC236}">
                <a16:creationId xmlns:a16="http://schemas.microsoft.com/office/drawing/2014/main" id="{36F39353-1B85-C072-D205-BD31B4B3A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860" y="3856852"/>
            <a:ext cx="164539" cy="19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66E2EBCC-D3EA-EE73-669E-832769FFC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577" y="3688663"/>
            <a:ext cx="19345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59B388E7-3448-DBD2-C70F-E7589D783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731" y="1645497"/>
            <a:ext cx="175273" cy="21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56">
            <a:extLst>
              <a:ext uri="{FF2B5EF4-FFF2-40B4-BE49-F238E27FC236}">
                <a16:creationId xmlns:a16="http://schemas.microsoft.com/office/drawing/2014/main" id="{D25FC9E8-D2D4-38DA-8019-C42D745E9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392" y="3736322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9" descr="Le label rouge | INAO">
            <a:extLst>
              <a:ext uri="{FF2B5EF4-FFF2-40B4-BE49-F238E27FC236}">
                <a16:creationId xmlns:a16="http://schemas.microsoft.com/office/drawing/2014/main" id="{4CF0C9F9-330B-8012-CD0D-68AD24941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940" y="2806182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6338022F-DCE1-127E-C6D2-9E867F6FA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641" y="4563419"/>
            <a:ext cx="162143" cy="19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>
            <a:extLst>
              <a:ext uri="{FF2B5EF4-FFF2-40B4-BE49-F238E27FC236}">
                <a16:creationId xmlns:a16="http://schemas.microsoft.com/office/drawing/2014/main" id="{8153C4D1-8EE2-180A-3867-BA5FC1554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936" y="2385612"/>
            <a:ext cx="174736" cy="17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ADAD2DE-4788-8E5C-397D-2946F6CBD8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3869" y="2283343"/>
            <a:ext cx="241061" cy="204537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4F53445A-48B7-DABD-1093-B0F3BBDBB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566" y="3253571"/>
            <a:ext cx="162143" cy="19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28F9C3A1-FE7E-9D20-052C-025930EB2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17" y="3143856"/>
            <a:ext cx="19345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34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61F7B5C-7096-0EB8-E6D4-56F2421AC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</a:br>
            <a:endParaRPr kumimoji="0" lang="fr-FR" altLang="fr-F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5B2F65E-8B8E-7C02-0129-8D9A36510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93" y="712013"/>
            <a:ext cx="29193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7 au 11 octobre 2024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D84522C-08AF-1191-3621-B722D4D79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817401"/>
              </p:ext>
            </p:extLst>
          </p:nvPr>
        </p:nvGraphicFramePr>
        <p:xfrm>
          <a:off x="452926" y="1257844"/>
          <a:ext cx="8175107" cy="2984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5247">
                  <a:extLst>
                    <a:ext uri="{9D8B030D-6E8A-4147-A177-3AD203B41FA5}">
                      <a16:colId xmlns:a16="http://schemas.microsoft.com/office/drawing/2014/main" val="3078757838"/>
                    </a:ext>
                  </a:extLst>
                </a:gridCol>
                <a:gridCol w="1367762">
                  <a:extLst>
                    <a:ext uri="{9D8B030D-6E8A-4147-A177-3AD203B41FA5}">
                      <a16:colId xmlns:a16="http://schemas.microsoft.com/office/drawing/2014/main" val="3243046146"/>
                    </a:ext>
                  </a:extLst>
                </a:gridCol>
                <a:gridCol w="1367762">
                  <a:extLst>
                    <a:ext uri="{9D8B030D-6E8A-4147-A177-3AD203B41FA5}">
                      <a16:colId xmlns:a16="http://schemas.microsoft.com/office/drawing/2014/main" val="1956070406"/>
                    </a:ext>
                  </a:extLst>
                </a:gridCol>
                <a:gridCol w="1368287">
                  <a:extLst>
                    <a:ext uri="{9D8B030D-6E8A-4147-A177-3AD203B41FA5}">
                      <a16:colId xmlns:a16="http://schemas.microsoft.com/office/drawing/2014/main" val="4272223198"/>
                    </a:ext>
                  </a:extLst>
                </a:gridCol>
                <a:gridCol w="1367762">
                  <a:extLst>
                    <a:ext uri="{9D8B030D-6E8A-4147-A177-3AD203B41FA5}">
                      <a16:colId xmlns:a16="http://schemas.microsoft.com/office/drawing/2014/main" val="3620921850"/>
                    </a:ext>
                  </a:extLst>
                </a:gridCol>
                <a:gridCol w="1368287">
                  <a:extLst>
                    <a:ext uri="{9D8B030D-6E8A-4147-A177-3AD203B41FA5}">
                      <a16:colId xmlns:a16="http://schemas.microsoft.com/office/drawing/2014/main" val="3242790962"/>
                    </a:ext>
                  </a:extLst>
                </a:gridCol>
              </a:tblGrid>
              <a:tr h="190586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103199"/>
                  </a:ext>
                </a:extLst>
              </a:tr>
              <a:tr h="683426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Feuilleté au fromage fondu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Florida (pamplemousse, mandarine, crouton)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Soupe de lentille corail et lait de coco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Œuf dur    mayonnaise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Saucisson à l’ail et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cornichon*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*pâté de volaille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14132"/>
                  </a:ext>
                </a:extLst>
              </a:tr>
              <a:tr h="49710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Jambon blanc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S/p: filet de dinde façon jambon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de volaille saveur kebab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de bœuf au jus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Riz      , sauce chili haricots rouges et maïs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Colin d'Alaska       pané au riz soufflé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97697"/>
                  </a:ext>
                </a:extLst>
              </a:tr>
              <a:tr h="410056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chou-fleur béchamel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Frites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(ketchup/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mayonnaise)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Petits pois mijotés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Haricots beurres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83237"/>
                  </a:ext>
                </a:extLst>
              </a:tr>
              <a:tr h="551337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Coulommiers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nature  + sucre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Cantal AOP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frais de campagne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367021"/>
                  </a:ext>
                </a:extLst>
              </a:tr>
              <a:tr h="546741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Crème dessert saveur vanille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Banane sauce chocolat  et crème fouettée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pomme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Tarte clafoutis poire chocolat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617967"/>
                  </a:ext>
                </a:extLst>
              </a:tr>
            </a:tbl>
          </a:graphicData>
        </a:graphic>
      </p:graphicFrame>
      <p:pic>
        <p:nvPicPr>
          <p:cNvPr id="4102" name="Picture 6">
            <a:extLst>
              <a:ext uri="{FF2B5EF4-FFF2-40B4-BE49-F238E27FC236}">
                <a16:creationId xmlns:a16="http://schemas.microsoft.com/office/drawing/2014/main" id="{4180D19D-B158-1AAF-EAC8-09FBAF22B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350" y="3898544"/>
            <a:ext cx="150345" cy="18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Image 56">
            <a:extLst>
              <a:ext uri="{FF2B5EF4-FFF2-40B4-BE49-F238E27FC236}">
                <a16:creationId xmlns:a16="http://schemas.microsoft.com/office/drawing/2014/main" id="{7316A693-FF61-40EA-594C-B47062936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795" y="968032"/>
            <a:ext cx="2889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A2CD8F8-D392-1948-A218-D33855042E1F}"/>
              </a:ext>
            </a:extLst>
          </p:cNvPr>
          <p:cNvSpPr txBox="1"/>
          <p:nvPr/>
        </p:nvSpPr>
        <p:spPr>
          <a:xfrm>
            <a:off x="5849559" y="1041521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3074" name="Image 68">
            <a:extLst>
              <a:ext uri="{FF2B5EF4-FFF2-40B4-BE49-F238E27FC236}">
                <a16:creationId xmlns:a16="http://schemas.microsoft.com/office/drawing/2014/main" id="{2CF3DFD7-7934-6DF3-7105-07A3F72FF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27" y="2229180"/>
            <a:ext cx="180414" cy="18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7">
            <a:extLst>
              <a:ext uri="{FF2B5EF4-FFF2-40B4-BE49-F238E27FC236}">
                <a16:creationId xmlns:a16="http://schemas.microsoft.com/office/drawing/2014/main" id="{649FBF00-A9DA-645D-38AB-A3BE97A37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612" y="3429000"/>
            <a:ext cx="139940" cy="16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9" descr="Le label rouge | INAO">
            <a:extLst>
              <a:ext uri="{FF2B5EF4-FFF2-40B4-BE49-F238E27FC236}">
                <a16:creationId xmlns:a16="http://schemas.microsoft.com/office/drawing/2014/main" id="{280F15A1-6DAF-2E74-38AB-2B86F7DC3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724" y="2057534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7">
            <a:extLst>
              <a:ext uri="{FF2B5EF4-FFF2-40B4-BE49-F238E27FC236}">
                <a16:creationId xmlns:a16="http://schemas.microsoft.com/office/drawing/2014/main" id="{01789A9A-7258-5099-B2D0-486B94BAD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838" y="2121750"/>
            <a:ext cx="139940" cy="16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56">
            <a:extLst>
              <a:ext uri="{FF2B5EF4-FFF2-40B4-BE49-F238E27FC236}">
                <a16:creationId xmlns:a16="http://schemas.microsoft.com/office/drawing/2014/main" id="{125B0675-BBF4-B089-F3D0-CAB3420B7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277" y="3279350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9" descr="Le label rouge | INAO">
            <a:extLst>
              <a:ext uri="{FF2B5EF4-FFF2-40B4-BE49-F238E27FC236}">
                <a16:creationId xmlns:a16="http://schemas.microsoft.com/office/drawing/2014/main" id="{91CA22FC-4205-1A8D-097E-0F5C1D78B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554" y="2255982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3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0FB6924-5922-FE59-B5E5-A6525AB3A5A0}"/>
              </a:ext>
            </a:extLst>
          </p:cNvPr>
          <p:cNvSpPr txBox="1"/>
          <p:nvPr/>
        </p:nvSpPr>
        <p:spPr>
          <a:xfrm>
            <a:off x="84757" y="6747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</a:t>
            </a:r>
            <a:r>
              <a:rPr lang="fr-FR" dirty="0">
                <a:solidFill>
                  <a:srgbClr val="8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14</a:t>
            </a:r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au 18 octobre 2024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058DD6C-2675-A1CB-DB17-2982E9B69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961907"/>
              </p:ext>
            </p:extLst>
          </p:nvPr>
        </p:nvGraphicFramePr>
        <p:xfrm>
          <a:off x="335591" y="1324078"/>
          <a:ext cx="8472818" cy="30561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83872">
                  <a:extLst>
                    <a:ext uri="{9D8B030D-6E8A-4147-A177-3AD203B41FA5}">
                      <a16:colId xmlns:a16="http://schemas.microsoft.com/office/drawing/2014/main" val="4096906510"/>
                    </a:ext>
                  </a:extLst>
                </a:gridCol>
                <a:gridCol w="1417572">
                  <a:extLst>
                    <a:ext uri="{9D8B030D-6E8A-4147-A177-3AD203B41FA5}">
                      <a16:colId xmlns:a16="http://schemas.microsoft.com/office/drawing/2014/main" val="3374422025"/>
                    </a:ext>
                  </a:extLst>
                </a:gridCol>
                <a:gridCol w="1417572">
                  <a:extLst>
                    <a:ext uri="{9D8B030D-6E8A-4147-A177-3AD203B41FA5}">
                      <a16:colId xmlns:a16="http://schemas.microsoft.com/office/drawing/2014/main" val="900275371"/>
                    </a:ext>
                  </a:extLst>
                </a:gridCol>
                <a:gridCol w="1418115">
                  <a:extLst>
                    <a:ext uri="{9D8B030D-6E8A-4147-A177-3AD203B41FA5}">
                      <a16:colId xmlns:a16="http://schemas.microsoft.com/office/drawing/2014/main" val="1802617903"/>
                    </a:ext>
                  </a:extLst>
                </a:gridCol>
                <a:gridCol w="1417572">
                  <a:extLst>
                    <a:ext uri="{9D8B030D-6E8A-4147-A177-3AD203B41FA5}">
                      <a16:colId xmlns:a16="http://schemas.microsoft.com/office/drawing/2014/main" val="2457937978"/>
                    </a:ext>
                  </a:extLst>
                </a:gridCol>
                <a:gridCol w="1418115">
                  <a:extLst>
                    <a:ext uri="{9D8B030D-6E8A-4147-A177-3AD203B41FA5}">
                      <a16:colId xmlns:a16="http://schemas.microsoft.com/office/drawing/2014/main" val="3367130820"/>
                    </a:ext>
                  </a:extLst>
                </a:gridCol>
              </a:tblGrid>
              <a:tr h="178688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205004"/>
                  </a:ext>
                </a:extLst>
              </a:tr>
              <a:tr h="691794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betteraves  vinaigrette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d'endives </a:t>
                      </a:r>
                      <a:r>
                        <a:rPr lang="fr-FR" sz="1100" b="0" i="0" u="none" strike="noStrike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vinaigrette d'agrumes à la cannelle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dirty="0">
                          <a:latin typeface="Arial" panose="020B0604020202020204" pitchFamily="34" charset="0"/>
                        </a:rPr>
                        <a:t>Tartinade de haricots rouges </a:t>
                      </a:r>
                      <a:r>
                        <a:rPr lang="fr-FR" altLang="fr-FR" sz="1100" b="0" dirty="0">
                          <a:solidFill>
                            <a:srgbClr val="FF2F6F"/>
                          </a:solidFill>
                          <a:latin typeface="Arial" panose="020B0604020202020204" pitchFamily="34" charset="0"/>
                        </a:rPr>
                        <a:t>aux épices mexicaines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iceberg et maïs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Vinaigrette au </a:t>
                      </a:r>
                      <a:r>
                        <a:rPr lang="en-US" sz="1100" b="0" i="0" u="none" strike="noStrike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paprika </a:t>
                      </a:r>
                      <a:r>
                        <a:rPr lang="fr-FR" sz="1100" b="0" i="0" u="none" strike="noStrike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Concombre vinaigrette crémeuse aux </a:t>
                      </a:r>
                      <a:r>
                        <a:rPr lang="fr-FR" sz="1100" b="0" i="0" u="none" strike="noStrike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épices Italienne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816715"/>
                  </a:ext>
                </a:extLst>
              </a:tr>
              <a:tr h="73316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Colin d'Alaska  sauce béchamel aux </a:t>
                      </a:r>
                      <a:r>
                        <a:rPr lang="fr-FR" sz="1100" b="0" i="0" u="none" strike="noStrike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épices douces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de dinde </a:t>
                      </a:r>
                      <a:r>
                        <a:rPr lang="fr-FR" sz="1100" b="0" i="0" u="none" strike="noStrike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sauce curry 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 pommes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Rôti de bœuf sauce tomate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Nuggets de poulet et </a:t>
                      </a:r>
                      <a:r>
                        <a:rPr lang="fr-FR" altLang="fr-FR" sz="1100" b="0" dirty="0">
                          <a:latin typeface="Arial" panose="020B0604020202020204" pitchFamily="34" charset="0"/>
                        </a:rPr>
                        <a:t>sauce fromage blanc </a:t>
                      </a:r>
                      <a:r>
                        <a:rPr lang="fr-FR" altLang="fr-FR" sz="1100" b="0" dirty="0">
                          <a:solidFill>
                            <a:srgbClr val="FF2F6F"/>
                          </a:solidFill>
                          <a:latin typeface="Arial" panose="020B0604020202020204" pitchFamily="34" charset="0"/>
                        </a:rPr>
                        <a:t>épices kebab 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100" b="0" dirty="0">
                          <a:latin typeface="Arial" panose="020B0604020202020204" pitchFamily="34" charset="0"/>
                        </a:rPr>
                        <a:t>Penne       sauce pois chiche épinard </a:t>
                      </a:r>
                      <a:r>
                        <a:rPr lang="fr-FR" altLang="fr-FR" sz="1100" b="0" dirty="0">
                          <a:solidFill>
                            <a:srgbClr val="FF2F6F"/>
                          </a:solidFill>
                          <a:latin typeface="Arial" panose="020B0604020202020204" pitchFamily="34" charset="0"/>
                        </a:rPr>
                        <a:t>tandoori</a:t>
                      </a:r>
                      <a:r>
                        <a:rPr lang="fr-FR" altLang="fr-FR" sz="1100" b="0" dirty="0">
                          <a:latin typeface="Arial" panose="020B0604020202020204" pitchFamily="34" charset="0"/>
                        </a:rPr>
                        <a:t> et pois chiche      rôtis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265707"/>
                  </a:ext>
                </a:extLst>
              </a:tr>
              <a:tr h="43989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 garniture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pommes de terre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Semoule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Carotte  fraîche au </a:t>
                      </a:r>
                      <a:r>
                        <a:rPr lang="fr-FR" sz="1100" b="0" i="0" u="none" strike="noStrike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cumin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Haricots verts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873187"/>
                  </a:ext>
                </a:extLst>
              </a:tr>
              <a:tr h="371805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aromatisé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fondu carré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Coulommiers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blanc  nature+ sucre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Comté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033415"/>
                  </a:ext>
                </a:extLst>
              </a:tr>
              <a:tr h="640759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Dessert lacté chocolat à boire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Cake aux </a:t>
                      </a:r>
                      <a:r>
                        <a:rPr lang="fr-FR" sz="1100" dirty="0">
                          <a:solidFill>
                            <a:srgbClr val="FF2F6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épices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 crème fouettée </a:t>
                      </a:r>
                    </a:p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b="0" dirty="0">
                          <a:latin typeface="Arial" panose="020B0604020202020204" pitchFamily="34" charset="0"/>
                        </a:rPr>
                        <a:t>Compote pomme et poire  fraîche à la </a:t>
                      </a:r>
                      <a:r>
                        <a:rPr lang="fr-FR" altLang="fr-FR" sz="1100" b="0" dirty="0">
                          <a:solidFill>
                            <a:srgbClr val="FF2F6F"/>
                          </a:solidFill>
                          <a:latin typeface="Arial" panose="020B0604020202020204" pitchFamily="34" charset="0"/>
                        </a:rPr>
                        <a:t>cardamone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017600"/>
                  </a:ext>
                </a:extLst>
              </a:tr>
            </a:tbl>
          </a:graphicData>
        </a:graphic>
      </p:graphicFrame>
      <p:pic>
        <p:nvPicPr>
          <p:cNvPr id="5133" name="Picture 13">
            <a:extLst>
              <a:ext uri="{FF2B5EF4-FFF2-40B4-BE49-F238E27FC236}">
                <a16:creationId xmlns:a16="http://schemas.microsoft.com/office/drawing/2014/main" id="{57DD26FD-1661-F7BA-5A53-B8CEC6D0B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13" y="3083354"/>
            <a:ext cx="200884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DF50B1F9-9D1F-D462-1860-462CC3F27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570" y="3420524"/>
            <a:ext cx="183121" cy="2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Image 56">
            <a:extLst>
              <a:ext uri="{FF2B5EF4-FFF2-40B4-BE49-F238E27FC236}">
                <a16:creationId xmlns:a16="http://schemas.microsoft.com/office/drawing/2014/main" id="{13E5101D-3074-5324-AD2B-71C2EDD9D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914" y="3399208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>
            <a:extLst>
              <a:ext uri="{FF2B5EF4-FFF2-40B4-BE49-F238E27FC236}">
                <a16:creationId xmlns:a16="http://schemas.microsoft.com/office/drawing/2014/main" id="{2B99A6EF-3C4B-DC33-B182-B3EB939AB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155" y="2173196"/>
            <a:ext cx="160984" cy="19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B63675-9904-FA22-E5F2-FC9AFAAC0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975" y="1089632"/>
            <a:ext cx="235877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F7B5D1D-D0A3-C8F7-4A9B-7632F0EA780D}"/>
              </a:ext>
            </a:extLst>
          </p:cNvPr>
          <p:cNvSpPr txBox="1"/>
          <p:nvPr/>
        </p:nvSpPr>
        <p:spPr>
          <a:xfrm>
            <a:off x="7561281" y="1059586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13" name="Image 68">
            <a:extLst>
              <a:ext uri="{FF2B5EF4-FFF2-40B4-BE49-F238E27FC236}">
                <a16:creationId xmlns:a16="http://schemas.microsoft.com/office/drawing/2014/main" id="{F8F11191-3AE4-8CBD-C51D-2EEB76383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414" y="193553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9ED0BB3-5FFE-E29A-5341-4FD9587A2169}"/>
              </a:ext>
            </a:extLst>
          </p:cNvPr>
          <p:cNvSpPr txBox="1"/>
          <p:nvPr/>
        </p:nvSpPr>
        <p:spPr>
          <a:xfrm>
            <a:off x="3227079" y="869630"/>
            <a:ext cx="563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** Odyssée du Goût : Les épices**</a:t>
            </a:r>
            <a:r>
              <a:rPr lang="fr-FR" dirty="0"/>
              <a:t> </a:t>
            </a:r>
          </a:p>
        </p:txBody>
      </p:sp>
      <p:pic>
        <p:nvPicPr>
          <p:cNvPr id="5" name="Picture 29" descr="Le label rouge | INAO">
            <a:extLst>
              <a:ext uri="{FF2B5EF4-FFF2-40B4-BE49-F238E27FC236}">
                <a16:creationId xmlns:a16="http://schemas.microsoft.com/office/drawing/2014/main" id="{9F4EBDD6-C525-7F86-2854-A56AF58BA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255" y="2269786"/>
            <a:ext cx="232144" cy="2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>
            <a:extLst>
              <a:ext uri="{FF2B5EF4-FFF2-40B4-BE49-F238E27FC236}">
                <a16:creationId xmlns:a16="http://schemas.microsoft.com/office/drawing/2014/main" id="{662A9981-122E-2906-C0A3-6CF925D28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792" y="3543679"/>
            <a:ext cx="160984" cy="19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58E972F1-E8BF-7259-D8B6-22EAB7896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050" y="3917912"/>
            <a:ext cx="160984" cy="19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04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68CDD37-B943-4E10-9835-D9C877136357}"/>
              </a:ext>
            </a:extLst>
          </p:cNvPr>
          <p:cNvSpPr txBox="1"/>
          <p:nvPr/>
        </p:nvSpPr>
        <p:spPr>
          <a:xfrm>
            <a:off x="92149" y="7368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21 au 25 octobre 2024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F382970-EC70-B10F-A9EE-23FC3F423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44789"/>
              </p:ext>
            </p:extLst>
          </p:nvPr>
        </p:nvGraphicFramePr>
        <p:xfrm>
          <a:off x="302585" y="1137920"/>
          <a:ext cx="8465495" cy="31933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34775">
                  <a:extLst>
                    <a:ext uri="{9D8B030D-6E8A-4147-A177-3AD203B41FA5}">
                      <a16:colId xmlns:a16="http://schemas.microsoft.com/office/drawing/2014/main" val="2404593021"/>
                    </a:ext>
                  </a:extLst>
                </a:gridCol>
                <a:gridCol w="1366670">
                  <a:extLst>
                    <a:ext uri="{9D8B030D-6E8A-4147-A177-3AD203B41FA5}">
                      <a16:colId xmlns:a16="http://schemas.microsoft.com/office/drawing/2014/main" val="994904132"/>
                    </a:ext>
                  </a:extLst>
                </a:gridCol>
                <a:gridCol w="1346050">
                  <a:extLst>
                    <a:ext uri="{9D8B030D-6E8A-4147-A177-3AD203B41FA5}">
                      <a16:colId xmlns:a16="http://schemas.microsoft.com/office/drawing/2014/main" val="202941007"/>
                    </a:ext>
                  </a:extLst>
                </a:gridCol>
                <a:gridCol w="1259840">
                  <a:extLst>
                    <a:ext uri="{9D8B030D-6E8A-4147-A177-3AD203B41FA5}">
                      <a16:colId xmlns:a16="http://schemas.microsoft.com/office/drawing/2014/main" val="3074627246"/>
                    </a:ext>
                  </a:extLst>
                </a:gridCol>
                <a:gridCol w="1361440">
                  <a:extLst>
                    <a:ext uri="{9D8B030D-6E8A-4147-A177-3AD203B41FA5}">
                      <a16:colId xmlns:a16="http://schemas.microsoft.com/office/drawing/2014/main" val="2894732977"/>
                    </a:ext>
                  </a:extLst>
                </a:gridCol>
                <a:gridCol w="1696720">
                  <a:extLst>
                    <a:ext uri="{9D8B030D-6E8A-4147-A177-3AD203B41FA5}">
                      <a16:colId xmlns:a16="http://schemas.microsoft.com/office/drawing/2014/main" val="1863144044"/>
                    </a:ext>
                  </a:extLst>
                </a:gridCol>
              </a:tblGrid>
              <a:tr h="168366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623549"/>
                  </a:ext>
                </a:extLst>
              </a:tr>
              <a:tr h="753971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de lentilles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Carottes râpées vinaigrette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Soupe au brocolis   et fromage fondu La vache qui rit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Concombres  vinaigrette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Pâté de volaille et cornichon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733883"/>
                  </a:ext>
                </a:extLst>
              </a:tr>
              <a:tr h="50336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Steak haché de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boeuf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sauce paprika persil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Omelette</a:t>
                      </a:r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Roti porc  sauce forestière</a:t>
                      </a:r>
                    </a:p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S/p: Rôti de dinde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Poulet rôti au jus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Colin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d'alaska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pané au riz soufflé et citron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496032"/>
                  </a:ext>
                </a:extLst>
              </a:tr>
              <a:tr h="50336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 garniture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Gratin de pomme de terre et courgette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Pomme de terre noisette </a:t>
                      </a:r>
                      <a:r>
                        <a:rPr lang="fr-FR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(ketchup/mayonnaise) 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Fusilli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Jardinière de légumes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potiron et pommes de terre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192808"/>
                  </a:ext>
                </a:extLst>
              </a:tr>
              <a:tr h="503368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nature  + sucre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Cantal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blanc aromatisé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Gouda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Carré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63065"/>
                  </a:ext>
                </a:extLst>
              </a:tr>
              <a:tr h="755052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6675"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Crème dessert au chocolat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Semoule au lait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15115"/>
                  </a:ext>
                </a:extLst>
              </a:tr>
            </a:tbl>
          </a:graphicData>
        </a:graphic>
      </p:graphicFrame>
      <p:pic>
        <p:nvPicPr>
          <p:cNvPr id="6154" name="Picture 10">
            <a:extLst>
              <a:ext uri="{FF2B5EF4-FFF2-40B4-BE49-F238E27FC236}">
                <a16:creationId xmlns:a16="http://schemas.microsoft.com/office/drawing/2014/main" id="{3C27AC48-F063-6E1E-E108-B54264F75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336" y="2171311"/>
            <a:ext cx="176559" cy="17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Image 56">
            <a:extLst>
              <a:ext uri="{FF2B5EF4-FFF2-40B4-BE49-F238E27FC236}">
                <a16:creationId xmlns:a16="http://schemas.microsoft.com/office/drawing/2014/main" id="{5FE051CB-2A2B-9091-515A-BE4C26586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823" y="805572"/>
            <a:ext cx="263745" cy="2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>
            <a:extLst>
              <a:ext uri="{FF2B5EF4-FFF2-40B4-BE49-F238E27FC236}">
                <a16:creationId xmlns:a16="http://schemas.microsoft.com/office/drawing/2014/main" id="{30830DC3-B738-661B-8B39-8E131C782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56" y="2255169"/>
            <a:ext cx="154501" cy="18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768603AA-E0CF-E0B8-68AE-C2309222E926}"/>
              </a:ext>
            </a:extLst>
          </p:cNvPr>
          <p:cNvSpPr txBox="1"/>
          <p:nvPr/>
        </p:nvSpPr>
        <p:spPr>
          <a:xfrm>
            <a:off x="3233277" y="864296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10" name="Image 56">
            <a:extLst>
              <a:ext uri="{FF2B5EF4-FFF2-40B4-BE49-F238E27FC236}">
                <a16:creationId xmlns:a16="http://schemas.microsoft.com/office/drawing/2014/main" id="{6D1E08CF-E3ED-F578-BD44-E642CFC3F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177" y="3318110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180574-6817-2681-9812-8ED15312F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028" y="1354768"/>
            <a:ext cx="165667" cy="1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>
            <a:extLst>
              <a:ext uri="{FF2B5EF4-FFF2-40B4-BE49-F238E27FC236}">
                <a16:creationId xmlns:a16="http://schemas.microsoft.com/office/drawing/2014/main" id="{1DB3899E-CCF8-2808-8E52-932FBF8DC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77" y="3438641"/>
            <a:ext cx="184288" cy="22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>
            <a:extLst>
              <a:ext uri="{FF2B5EF4-FFF2-40B4-BE49-F238E27FC236}">
                <a16:creationId xmlns:a16="http://schemas.microsoft.com/office/drawing/2014/main" id="{9341DD42-E71A-E6BB-B4AB-EA1735B4C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79" y="2734617"/>
            <a:ext cx="146923" cy="17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3">
            <a:extLst>
              <a:ext uri="{FF2B5EF4-FFF2-40B4-BE49-F238E27FC236}">
                <a16:creationId xmlns:a16="http://schemas.microsoft.com/office/drawing/2014/main" id="{925C2ACE-4215-911B-33F2-81C146F06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04" y="1510401"/>
            <a:ext cx="165667" cy="1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934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8225B03-D138-7399-52E4-35DBB9AFA43E}"/>
              </a:ext>
            </a:extLst>
          </p:cNvPr>
          <p:cNvSpPr txBox="1"/>
          <p:nvPr/>
        </p:nvSpPr>
        <p:spPr>
          <a:xfrm>
            <a:off x="95693" y="69429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 28 au </a:t>
            </a:r>
            <a:r>
              <a:rPr lang="fr-FR" dirty="0">
                <a:solidFill>
                  <a:srgbClr val="8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31 octobre</a:t>
            </a:r>
            <a:r>
              <a:rPr lang="fr-FR" sz="1800" dirty="0">
                <a:solidFill>
                  <a:srgbClr val="8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2024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2D19106-0D8B-B749-4CE0-112B2C873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57388"/>
              </p:ext>
            </p:extLst>
          </p:nvPr>
        </p:nvGraphicFramePr>
        <p:xfrm>
          <a:off x="480902" y="1233376"/>
          <a:ext cx="8245848" cy="27559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6405">
                  <a:extLst>
                    <a:ext uri="{9D8B030D-6E8A-4147-A177-3AD203B41FA5}">
                      <a16:colId xmlns:a16="http://schemas.microsoft.com/office/drawing/2014/main" val="227538077"/>
                    </a:ext>
                  </a:extLst>
                </a:gridCol>
                <a:gridCol w="1368948">
                  <a:extLst>
                    <a:ext uri="{9D8B030D-6E8A-4147-A177-3AD203B41FA5}">
                      <a16:colId xmlns:a16="http://schemas.microsoft.com/office/drawing/2014/main" val="4134609817"/>
                    </a:ext>
                  </a:extLst>
                </a:gridCol>
                <a:gridCol w="1375585">
                  <a:extLst>
                    <a:ext uri="{9D8B030D-6E8A-4147-A177-3AD203B41FA5}">
                      <a16:colId xmlns:a16="http://schemas.microsoft.com/office/drawing/2014/main" val="3255186337"/>
                    </a:ext>
                  </a:extLst>
                </a:gridCol>
                <a:gridCol w="1362836">
                  <a:extLst>
                    <a:ext uri="{9D8B030D-6E8A-4147-A177-3AD203B41FA5}">
                      <a16:colId xmlns:a16="http://schemas.microsoft.com/office/drawing/2014/main" val="1068040628"/>
                    </a:ext>
                  </a:extLst>
                </a:gridCol>
                <a:gridCol w="1368948">
                  <a:extLst>
                    <a:ext uri="{9D8B030D-6E8A-4147-A177-3AD203B41FA5}">
                      <a16:colId xmlns:a16="http://schemas.microsoft.com/office/drawing/2014/main" val="314180547"/>
                    </a:ext>
                  </a:extLst>
                </a:gridCol>
                <a:gridCol w="1433126">
                  <a:extLst>
                    <a:ext uri="{9D8B030D-6E8A-4147-A177-3AD203B41FA5}">
                      <a16:colId xmlns:a16="http://schemas.microsoft.com/office/drawing/2014/main" val="3339920092"/>
                    </a:ext>
                  </a:extLst>
                </a:gridCol>
              </a:tblGrid>
              <a:tr h="167527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79550" algn="r"/>
                        </a:tabLst>
                      </a:pPr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Lundi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Mardi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Mercredi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Jeudi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entury Gothic" panose="020B0502020202020204" pitchFamily="34" charset="0"/>
                        </a:rPr>
                        <a:t>Vendredi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35728"/>
                  </a:ext>
                </a:extLst>
              </a:tr>
              <a:tr h="584538">
                <a:tc>
                  <a:txBody>
                    <a:bodyPr/>
                    <a:lstStyle/>
                    <a:p>
                      <a:pPr algn="l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b="0" kern="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Hors d’œuvre </a:t>
                      </a:r>
                      <a:endParaRPr lang="fr-FR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Soupe de potiron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d'endives et pommes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Salade verte                 vinaigrette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Betteraves œufs durs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545714"/>
                  </a:ext>
                </a:extLst>
              </a:tr>
              <a:tr h="526654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Plat protidique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Semoule        sc tajine marocain pois chiche et raisins secs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Emincé de saumon sauce crème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Saucisse de Toulouse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Boeuf</a:t>
                      </a:r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braisé et jus aux herbes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u="non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417408"/>
                  </a:ext>
                </a:extLst>
              </a:tr>
              <a:tr h="368243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 garniture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Riz       pilaf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Lentilles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de pommes de terre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646519"/>
                  </a:ext>
                </a:extLst>
              </a:tr>
              <a:tr h="478104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Produits laitiers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416" marR="3541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Tomme blanche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 l'évêque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Yaourt mixé aux fruits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Fromage frais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cantafrais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384712"/>
                  </a:ext>
                </a:extLst>
              </a:tr>
              <a:tr h="630777">
                <a:tc>
                  <a:txBody>
                    <a:bodyPr/>
                    <a:lstStyle/>
                    <a:p>
                      <a:pPr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900" dirty="0">
                          <a:solidFill>
                            <a:srgbClr val="FF66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Desserts 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642" marR="546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Beignet au chocolat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Purée pomme/fraise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605374"/>
                  </a:ext>
                </a:extLst>
              </a:tr>
            </a:tbl>
          </a:graphicData>
        </a:graphic>
      </p:graphicFrame>
      <p:pic>
        <p:nvPicPr>
          <p:cNvPr id="7192" name="Image 56">
            <a:extLst>
              <a:ext uri="{FF2B5EF4-FFF2-40B4-BE49-F238E27FC236}">
                <a16:creationId xmlns:a16="http://schemas.microsoft.com/office/drawing/2014/main" id="{8CAFD14C-37A6-7084-7565-D1E59D81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305" y="918774"/>
            <a:ext cx="318157" cy="32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9">
            <a:extLst>
              <a:ext uri="{FF2B5EF4-FFF2-40B4-BE49-F238E27FC236}">
                <a16:creationId xmlns:a16="http://schemas.microsoft.com/office/drawing/2014/main" id="{54E3366E-CF49-7FDB-44A0-4D59DCB91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090" y="3629851"/>
            <a:ext cx="164365" cy="1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D2794F4F-6DFA-E6F4-44F4-AE4AA0638C2F}"/>
              </a:ext>
            </a:extLst>
          </p:cNvPr>
          <p:cNvSpPr txBox="1"/>
          <p:nvPr/>
        </p:nvSpPr>
        <p:spPr>
          <a:xfrm>
            <a:off x="1857539" y="963697"/>
            <a:ext cx="12484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highlight>
                  <a:srgbClr val="FFFF00"/>
                </a:highlight>
              </a:rPr>
              <a:t>Menu végétarien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F1118293-3401-476F-61F1-4C898BA1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10" y="1974472"/>
            <a:ext cx="144552" cy="1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DCC1714D-447F-8D3E-76E9-DC1DD2453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939" y="3827089"/>
            <a:ext cx="197238" cy="1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56">
            <a:extLst>
              <a:ext uri="{FF2B5EF4-FFF2-40B4-BE49-F238E27FC236}">
                <a16:creationId xmlns:a16="http://schemas.microsoft.com/office/drawing/2014/main" id="{5093E9B2-490D-818F-2D6D-B8632547E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939" y="3055124"/>
            <a:ext cx="241061" cy="2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9">
            <a:extLst>
              <a:ext uri="{FF2B5EF4-FFF2-40B4-BE49-F238E27FC236}">
                <a16:creationId xmlns:a16="http://schemas.microsoft.com/office/drawing/2014/main" id="{3D840B80-B6F0-5C53-8C54-0B6940086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061" y="1500082"/>
            <a:ext cx="184303" cy="22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9">
            <a:extLst>
              <a:ext uri="{FF2B5EF4-FFF2-40B4-BE49-F238E27FC236}">
                <a16:creationId xmlns:a16="http://schemas.microsoft.com/office/drawing/2014/main" id="{0D90E640-2FCA-A867-A09C-FE2EDBA10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98" y="2611354"/>
            <a:ext cx="184303" cy="22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126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6146</TotalTime>
  <Words>1066</Words>
  <Application>Microsoft Office PowerPoint</Application>
  <PresentationFormat>Affichage à l'écran (4:3)</PresentationFormat>
  <Paragraphs>350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Vernon, Emilie</dc:creator>
  <cp:lastModifiedBy>Olivier POTELLE</cp:lastModifiedBy>
  <cp:revision>53</cp:revision>
  <dcterms:created xsi:type="dcterms:W3CDTF">2023-10-23T08:48:52Z</dcterms:created>
  <dcterms:modified xsi:type="dcterms:W3CDTF">2024-08-27T09:20:01Z</dcterms:modified>
</cp:coreProperties>
</file>