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1"/>
  </p:handoutMasterIdLst>
  <p:sldIdLst>
    <p:sldId id="257" r:id="rId2"/>
    <p:sldId id="258" r:id="rId3"/>
    <p:sldId id="259" r:id="rId4"/>
    <p:sldId id="260" r:id="rId5"/>
    <p:sldId id="264" r:id="rId6"/>
    <p:sldId id="269" r:id="rId7"/>
    <p:sldId id="270" r:id="rId8"/>
    <p:sldId id="271" r:id="rId9"/>
    <p:sldId id="27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F6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3B0E3F-1FF1-4DA9-AD5C-60D536F60EAD}" v="101" dt="2024-06-21T13:21:44.3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6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80131077-C220-D557-9742-876F40FA6D0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F6C1354-F1DC-9474-B05D-8257D12ECEE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E9F295-EFF7-4821-947E-7B69CF40E62C}" type="datetimeFigureOut">
              <a:rPr lang="fr-FR" smtClean="0"/>
              <a:t>27/08/2024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3CE5D47-A928-D35A-A1A6-72E499694AD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A778A46-8A7D-29EF-B42C-C5F60331482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D92E2D-516D-41BE-8E56-234DE7C3ABE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16413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AD01-A0D2-4505-92DB-E5F3E5EE35E7}" type="datetimeFigureOut">
              <a:rPr lang="fr-FR" smtClean="0"/>
              <a:t>27/08/2024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B6285-3A49-4737-9783-F023A3C95A6B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66EB7DB9-E1A9-AA17-C6FE-7C2ED2D3F4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91619" y="74295"/>
            <a:ext cx="2352381" cy="933333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371EA262-1AA8-BE03-DEE0-4B37CAC71EB2}"/>
              </a:ext>
            </a:extLst>
          </p:cNvPr>
          <p:cNvSpPr txBox="1"/>
          <p:nvPr userDrawn="1"/>
        </p:nvSpPr>
        <p:spPr>
          <a:xfrm>
            <a:off x="123825" y="356295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b="1" dirty="0">
                <a:solidFill>
                  <a:srgbClr val="FF65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entury Gothic" panose="020B0502020202020204" pitchFamily="34" charset="0"/>
              </a:rPr>
              <a:t>Menus 5 composantes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7013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AD01-A0D2-4505-92DB-E5F3E5EE35E7}" type="datetimeFigureOut">
              <a:rPr lang="fr-FR" smtClean="0"/>
              <a:t>27/08/2024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B6285-3A49-4737-9783-F023A3C95A6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010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AD01-A0D2-4505-92DB-E5F3E5EE35E7}" type="datetimeFigureOut">
              <a:rPr lang="fr-FR" smtClean="0"/>
              <a:t>27/08/2024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B6285-3A49-4737-9783-F023A3C95A6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5860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AD01-A0D2-4505-92DB-E5F3E5EE35E7}" type="datetimeFigureOut">
              <a:rPr lang="fr-FR" smtClean="0"/>
              <a:t>27/08/2024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B6285-3A49-4737-9783-F023A3C95A6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5206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AD01-A0D2-4505-92DB-E5F3E5EE35E7}" type="datetimeFigureOut">
              <a:rPr lang="fr-FR" smtClean="0"/>
              <a:t>27/08/2024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B6285-3A49-4737-9783-F023A3C95A6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2628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AD01-A0D2-4505-92DB-E5F3E5EE35E7}" type="datetimeFigureOut">
              <a:rPr lang="fr-FR" smtClean="0"/>
              <a:t>27/08/2024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B6285-3A49-4737-9783-F023A3C95A6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57785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AD01-A0D2-4505-92DB-E5F3E5EE35E7}" type="datetimeFigureOut">
              <a:rPr lang="fr-FR" smtClean="0"/>
              <a:t>27/08/2024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B6285-3A49-4737-9783-F023A3C95A6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7414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AD01-A0D2-4505-92DB-E5F3E5EE35E7}" type="datetimeFigureOut">
              <a:rPr lang="fr-FR" smtClean="0"/>
              <a:t>27/08/2024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B6285-3A49-4737-9783-F023A3C95A6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93686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AD01-A0D2-4505-92DB-E5F3E5EE35E7}" type="datetimeFigureOut">
              <a:rPr lang="fr-FR" smtClean="0"/>
              <a:t>27/08/2024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B6285-3A49-4737-9783-F023A3C95A6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13198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AD01-A0D2-4505-92DB-E5F3E5EE35E7}" type="datetimeFigureOut">
              <a:rPr lang="fr-FR" smtClean="0"/>
              <a:t>27/08/2024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B6285-3A49-4737-9783-F023A3C95A6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6969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AD01-A0D2-4505-92DB-E5F3E5EE35E7}" type="datetimeFigureOut">
              <a:rPr lang="fr-FR" smtClean="0"/>
              <a:t>27/08/2024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B6285-3A49-4737-9783-F023A3C95A6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75562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DAD01-A0D2-4505-92DB-E5F3E5EE35E7}" type="datetimeFigureOut">
              <a:rPr lang="fr-FR" smtClean="0"/>
              <a:t>27/08/2024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B6285-3A49-4737-9783-F023A3C95A6B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49C3F679-A96A-3B61-61F3-3792F4BED47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23825" y="5588826"/>
            <a:ext cx="8896350" cy="116205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96A838A3-4074-2F0C-6F07-1856DBA95615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6791619" y="74295"/>
            <a:ext cx="2352381" cy="933333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311F76DA-AFD6-7E90-723D-50634754EA54}"/>
              </a:ext>
            </a:extLst>
          </p:cNvPr>
          <p:cNvSpPr txBox="1"/>
          <p:nvPr userDrawn="1"/>
        </p:nvSpPr>
        <p:spPr>
          <a:xfrm>
            <a:off x="123825" y="356295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b="1" dirty="0">
                <a:solidFill>
                  <a:srgbClr val="FF65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entury Gothic" panose="020B0502020202020204" pitchFamily="34" charset="0"/>
              </a:rPr>
              <a:t>Menus Champagne Sur Oise</a:t>
            </a:r>
            <a:endParaRPr lang="fr-FR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27BFB386-FE0D-7ADF-D421-46A3598CFB9C}"/>
              </a:ext>
            </a:extLst>
          </p:cNvPr>
          <p:cNvSpPr txBox="1"/>
          <p:nvPr userDrawn="1"/>
        </p:nvSpPr>
        <p:spPr>
          <a:xfrm>
            <a:off x="224118" y="6281365"/>
            <a:ext cx="159571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65A005D-8023-E8D9-86E4-3A7E1EBCC511}"/>
              </a:ext>
            </a:extLst>
          </p:cNvPr>
          <p:cNvSpPr txBox="1"/>
          <p:nvPr userDrawn="1"/>
        </p:nvSpPr>
        <p:spPr>
          <a:xfrm>
            <a:off x="5665694" y="6006353"/>
            <a:ext cx="986118" cy="6443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5EB4432A-4623-E89F-3B14-7A440A779F08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378791" y="6157594"/>
            <a:ext cx="228952" cy="228952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7CE63709-B0DA-31B0-0937-D97E2D682415}"/>
              </a:ext>
            </a:extLst>
          </p:cNvPr>
          <p:cNvSpPr txBox="1"/>
          <p:nvPr userDrawn="1"/>
        </p:nvSpPr>
        <p:spPr>
          <a:xfrm>
            <a:off x="677563" y="6169851"/>
            <a:ext cx="61908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b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Charolais</a:t>
            </a:r>
            <a:endParaRPr lang="fr-FR" sz="700" b="0" kern="1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2290" name="Picture 2" descr="Le label rouge | INAO">
            <a:extLst>
              <a:ext uri="{FF2B5EF4-FFF2-40B4-BE49-F238E27FC236}">
                <a16:creationId xmlns:a16="http://schemas.microsoft.com/office/drawing/2014/main" id="{33E4E4EB-3042-1099-A295-F5576DC7E8D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3651" y="6018681"/>
            <a:ext cx="433114" cy="433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08309D46-A221-B19F-FB00-46665D657D8F}"/>
              </a:ext>
            </a:extLst>
          </p:cNvPr>
          <p:cNvSpPr txBox="1"/>
          <p:nvPr userDrawn="1"/>
        </p:nvSpPr>
        <p:spPr>
          <a:xfrm>
            <a:off x="5555722" y="5826940"/>
            <a:ext cx="12358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Haute valeur environnementale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CC5BFDCE-2CF3-BBDD-408B-1BA0B7EE2334}"/>
              </a:ext>
            </a:extLst>
          </p:cNvPr>
          <p:cNvSpPr txBox="1"/>
          <p:nvPr userDrawn="1"/>
        </p:nvSpPr>
        <p:spPr>
          <a:xfrm>
            <a:off x="5555722" y="6154695"/>
            <a:ext cx="147748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Produit label Rouge</a:t>
            </a:r>
          </a:p>
        </p:txBody>
      </p:sp>
      <p:pic>
        <p:nvPicPr>
          <p:cNvPr id="20" name="Image 19" descr="Une image contenant cercle, logo, Emblème&#10;&#10;Description générée automatiquement">
            <a:extLst>
              <a:ext uri="{FF2B5EF4-FFF2-40B4-BE49-F238E27FC236}">
                <a16:creationId xmlns:a16="http://schemas.microsoft.com/office/drawing/2014/main" id="{7BC9AED3-E67D-4B2F-8524-A7E1B1C52F87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955" y="5811583"/>
            <a:ext cx="324506" cy="324506"/>
          </a:xfrm>
          <a:prstGeom prst="rect">
            <a:avLst/>
          </a:prstGeom>
        </p:spPr>
      </p:pic>
      <p:pic>
        <p:nvPicPr>
          <p:cNvPr id="15" name="Image 14" descr="Une image contenant Graphique, graphisme, Caractère coloré, Police&#10;&#10;Description générée automatiquement">
            <a:extLst>
              <a:ext uri="{FF2B5EF4-FFF2-40B4-BE49-F238E27FC236}">
                <a16:creationId xmlns:a16="http://schemas.microsoft.com/office/drawing/2014/main" id="{51A879DE-D667-02FB-5CAC-654B5A7D62F7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75" y="6413680"/>
            <a:ext cx="271028" cy="278187"/>
          </a:xfrm>
          <a:prstGeom prst="rect">
            <a:avLst/>
          </a:prstGeom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E6398B78-F761-BD8F-2ED7-0B1001A4A7AB}"/>
              </a:ext>
            </a:extLst>
          </p:cNvPr>
          <p:cNvSpPr txBox="1"/>
          <p:nvPr userDrawn="1"/>
        </p:nvSpPr>
        <p:spPr>
          <a:xfrm>
            <a:off x="628603" y="6375089"/>
            <a:ext cx="14774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Certification environnementale de niveau 2</a:t>
            </a:r>
          </a:p>
        </p:txBody>
      </p:sp>
      <p:pic>
        <p:nvPicPr>
          <p:cNvPr id="22" name="Image 21" descr="Une image contenant cercle, Symétrie, Graphique, conception&#10;&#10;Description générée automatiquement">
            <a:extLst>
              <a:ext uri="{FF2B5EF4-FFF2-40B4-BE49-F238E27FC236}">
                <a16:creationId xmlns:a16="http://schemas.microsoft.com/office/drawing/2014/main" id="{CD306EA3-5E00-ECB2-0FA3-77D38ED8C6A3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3614" y="6378936"/>
            <a:ext cx="275370" cy="275370"/>
          </a:xfrm>
          <a:prstGeom prst="rect">
            <a:avLst/>
          </a:prstGeom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73B84B96-3072-F379-CE71-68403D1EF789}"/>
              </a:ext>
            </a:extLst>
          </p:cNvPr>
          <p:cNvSpPr txBox="1"/>
          <p:nvPr userDrawn="1"/>
        </p:nvSpPr>
        <p:spPr>
          <a:xfrm>
            <a:off x="5582440" y="6413680"/>
            <a:ext cx="123589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Décongelé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69DF92B-616B-C085-3146-D23E04B0EB5E}"/>
              </a:ext>
            </a:extLst>
          </p:cNvPr>
          <p:cNvSpPr/>
          <p:nvPr userDrawn="1"/>
        </p:nvSpPr>
        <p:spPr>
          <a:xfrm>
            <a:off x="1819836" y="5811583"/>
            <a:ext cx="1520278" cy="343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0361C0F0-46E8-2BCB-3185-E78E029A90D8}"/>
              </a:ext>
            </a:extLst>
          </p:cNvPr>
          <p:cNvSpPr txBox="1"/>
          <p:nvPr userDrawn="1"/>
        </p:nvSpPr>
        <p:spPr>
          <a:xfrm>
            <a:off x="2015378" y="5837925"/>
            <a:ext cx="1872349" cy="39241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050" dirty="0" err="1"/>
              <a:t>IGP</a:t>
            </a:r>
            <a:r>
              <a:rPr lang="fr-FR" sz="900" dirty="0"/>
              <a:t>: Indication géographique protégée</a:t>
            </a:r>
          </a:p>
        </p:txBody>
      </p:sp>
    </p:spTree>
    <p:extLst>
      <p:ext uri="{BB962C8B-B14F-4D97-AF65-F5344CB8AC3E}">
        <p14:creationId xmlns:p14="http://schemas.microsoft.com/office/powerpoint/2010/main" val="1342097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5.png"/><Relationship Id="rId7" Type="http://schemas.openxmlformats.org/officeDocument/2006/relationships/image" Target="../media/image10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6.png"/><Relationship Id="rId4" Type="http://schemas.openxmlformats.org/officeDocument/2006/relationships/image" Target="../media/image19.png"/><Relationship Id="rId9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1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9.png"/><Relationship Id="rId7" Type="http://schemas.openxmlformats.org/officeDocument/2006/relationships/image" Target="../media/image16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10" Type="http://schemas.openxmlformats.org/officeDocument/2006/relationships/image" Target="../media/image21.png"/><Relationship Id="rId4" Type="http://schemas.openxmlformats.org/officeDocument/2006/relationships/image" Target="../media/image25.png"/><Relationship Id="rId9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5.png"/><Relationship Id="rId7" Type="http://schemas.openxmlformats.org/officeDocument/2006/relationships/image" Target="../media/image10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6.png"/><Relationship Id="rId4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61F7B5C-7096-0EB8-E6D4-56F2421AC5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8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entury Gothic" panose="020B0502020202020204" pitchFamily="34" charset="0"/>
              </a:rPr>
            </a:br>
            <a:endParaRPr kumimoji="0" lang="fr-FR" altLang="fr-FR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5B2F65E-8B8E-7C02-0129-8D9A365109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693" y="712013"/>
            <a:ext cx="31053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1800" dirty="0">
                <a:solidFill>
                  <a:srgbClr val="8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entury Gothic" panose="020B0502020202020204" pitchFamily="34" charset="0"/>
              </a:rPr>
              <a:t>Du 2 au 6 septembre 2024</a:t>
            </a:r>
            <a:endParaRPr lang="fr-F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8D84522C-08AF-1191-3621-B722D4D79F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719085"/>
              </p:ext>
            </p:extLst>
          </p:nvPr>
        </p:nvGraphicFramePr>
        <p:xfrm>
          <a:off x="452926" y="1257844"/>
          <a:ext cx="8175107" cy="275980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335247">
                  <a:extLst>
                    <a:ext uri="{9D8B030D-6E8A-4147-A177-3AD203B41FA5}">
                      <a16:colId xmlns:a16="http://schemas.microsoft.com/office/drawing/2014/main" val="3078757838"/>
                    </a:ext>
                  </a:extLst>
                </a:gridCol>
                <a:gridCol w="1367762">
                  <a:extLst>
                    <a:ext uri="{9D8B030D-6E8A-4147-A177-3AD203B41FA5}">
                      <a16:colId xmlns:a16="http://schemas.microsoft.com/office/drawing/2014/main" val="3243046146"/>
                    </a:ext>
                  </a:extLst>
                </a:gridCol>
                <a:gridCol w="1367762">
                  <a:extLst>
                    <a:ext uri="{9D8B030D-6E8A-4147-A177-3AD203B41FA5}">
                      <a16:colId xmlns:a16="http://schemas.microsoft.com/office/drawing/2014/main" val="1956070406"/>
                    </a:ext>
                  </a:extLst>
                </a:gridCol>
                <a:gridCol w="1368287">
                  <a:extLst>
                    <a:ext uri="{9D8B030D-6E8A-4147-A177-3AD203B41FA5}">
                      <a16:colId xmlns:a16="http://schemas.microsoft.com/office/drawing/2014/main" val="4272223198"/>
                    </a:ext>
                  </a:extLst>
                </a:gridCol>
                <a:gridCol w="1367762">
                  <a:extLst>
                    <a:ext uri="{9D8B030D-6E8A-4147-A177-3AD203B41FA5}">
                      <a16:colId xmlns:a16="http://schemas.microsoft.com/office/drawing/2014/main" val="3620921850"/>
                    </a:ext>
                  </a:extLst>
                </a:gridCol>
                <a:gridCol w="1368287">
                  <a:extLst>
                    <a:ext uri="{9D8B030D-6E8A-4147-A177-3AD203B41FA5}">
                      <a16:colId xmlns:a16="http://schemas.microsoft.com/office/drawing/2014/main" val="3242790962"/>
                    </a:ext>
                  </a:extLst>
                </a:gridCol>
              </a:tblGrid>
              <a:tr h="190586">
                <a:tc>
                  <a:txBody>
                    <a:bodyPr/>
                    <a:lstStyle/>
                    <a:p>
                      <a:r>
                        <a:rPr lang="fr-FR" sz="100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479550" algn="r"/>
                        </a:tabLst>
                      </a:pP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entury Gothic" panose="020B0502020202020204" pitchFamily="34" charset="0"/>
                        </a:rPr>
                        <a:t>Vendredi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103199"/>
                  </a:ext>
                </a:extLst>
              </a:tr>
              <a:tr h="683426">
                <a:tc>
                  <a:txBody>
                    <a:bodyPr/>
                    <a:lstStyle/>
                    <a:p>
                      <a:pPr algn="l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b="0" kern="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Hors d’œuvre </a:t>
                      </a:r>
                      <a:endParaRPr lang="fr-FR" sz="8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5416" marR="354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Salade verte   aux croûtons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Salade de betteraves 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Radis roses </a:t>
                      </a:r>
                    </a:p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 :Radis en rondelles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Tranche de pastèque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Salade de tomates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614132"/>
                  </a:ext>
                </a:extLst>
              </a:tr>
              <a:tr h="497103"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Plat protidique 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416" marR="354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Omelette </a:t>
                      </a:r>
                    </a:p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(ketchup)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Emincé de thon sauce aux fines herbes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Filet de dinde façon jambon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Steak haché </a:t>
                      </a:r>
                      <a:r>
                        <a:rPr lang="fr-F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(ketchup/mayonnaise)</a:t>
                      </a:r>
                      <a:endParaRPr lang="fr-FR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Sauté de bœuf  sauce olive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297697"/>
                  </a:ext>
                </a:extLst>
              </a:tr>
              <a:tr h="410056"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Pommes de terre rissolées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Riz  créole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Purée de brocolis et pommes de terre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Frites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Courgettes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483237"/>
                  </a:ext>
                </a:extLst>
              </a:tr>
              <a:tr h="551337"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Produits laitiers 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416" marR="354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Camembert 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Yaourt arôme framboise 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Yaourt nature sucré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Fromage frais </a:t>
                      </a:r>
                      <a:r>
                        <a:rPr lang="fr-FR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Cantadou</a:t>
                      </a:r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ail et fines herbes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Petit fromage frais sucré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2367021"/>
                  </a:ext>
                </a:extLst>
              </a:tr>
              <a:tr h="415132"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Desserts 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Riz au lait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Fruit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Brownie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Donuts</a:t>
                      </a:r>
                      <a:endParaRPr lang="fr-FR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Fruit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9617967"/>
                  </a:ext>
                </a:extLst>
              </a:tr>
            </a:tbl>
          </a:graphicData>
        </a:graphic>
      </p:graphicFrame>
      <p:pic>
        <p:nvPicPr>
          <p:cNvPr id="4102" name="Picture 6">
            <a:extLst>
              <a:ext uri="{FF2B5EF4-FFF2-40B4-BE49-F238E27FC236}">
                <a16:creationId xmlns:a16="http://schemas.microsoft.com/office/drawing/2014/main" id="{4180D19D-B158-1AAF-EAC8-09FBAF22B4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8062" y="3389589"/>
            <a:ext cx="150345" cy="180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1" name="Image 56">
            <a:extLst>
              <a:ext uri="{FF2B5EF4-FFF2-40B4-BE49-F238E27FC236}">
                <a16:creationId xmlns:a16="http://schemas.microsoft.com/office/drawing/2014/main" id="{7316A693-FF61-40EA-594C-B47062936E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2855" y="964520"/>
            <a:ext cx="2889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3A2CD8F8-D392-1948-A218-D33855042E1F}"/>
              </a:ext>
            </a:extLst>
          </p:cNvPr>
          <p:cNvSpPr txBox="1"/>
          <p:nvPr/>
        </p:nvSpPr>
        <p:spPr>
          <a:xfrm>
            <a:off x="1952611" y="1029920"/>
            <a:ext cx="12484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highlight>
                  <a:srgbClr val="FFFF00"/>
                </a:highlight>
              </a:rPr>
              <a:t>Menu végétarien</a:t>
            </a:r>
          </a:p>
        </p:txBody>
      </p:sp>
      <p:pic>
        <p:nvPicPr>
          <p:cNvPr id="3074" name="Image 68">
            <a:extLst>
              <a:ext uri="{FF2B5EF4-FFF2-40B4-BE49-F238E27FC236}">
                <a16:creationId xmlns:a16="http://schemas.microsoft.com/office/drawing/2014/main" id="{2CF3DFD7-7934-6DF3-7105-07A3F72FFA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3694" y="2451964"/>
            <a:ext cx="180414" cy="180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7">
            <a:extLst>
              <a:ext uri="{FF2B5EF4-FFF2-40B4-BE49-F238E27FC236}">
                <a16:creationId xmlns:a16="http://schemas.microsoft.com/office/drawing/2014/main" id="{649FBF00-A9DA-645D-38AB-A3BE97A37D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6810" y="2887555"/>
            <a:ext cx="139940" cy="167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>
            <a:extLst>
              <a:ext uri="{FF2B5EF4-FFF2-40B4-BE49-F238E27FC236}">
                <a16:creationId xmlns:a16="http://schemas.microsoft.com/office/drawing/2014/main" id="{537A357F-7357-3BAE-EEDB-E62B31930B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4377" y="3789233"/>
            <a:ext cx="197238" cy="19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9" descr="Le label rouge | INAO">
            <a:extLst>
              <a:ext uri="{FF2B5EF4-FFF2-40B4-BE49-F238E27FC236}">
                <a16:creationId xmlns:a16="http://schemas.microsoft.com/office/drawing/2014/main" id="{D5AE46F8-9970-666D-B651-4EAA2D2777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3335" y="2392904"/>
            <a:ext cx="232144" cy="232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7">
            <a:extLst>
              <a:ext uri="{FF2B5EF4-FFF2-40B4-BE49-F238E27FC236}">
                <a16:creationId xmlns:a16="http://schemas.microsoft.com/office/drawing/2014/main" id="{3F57DD3D-BAE5-C454-A647-A441533054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242" y="2353605"/>
            <a:ext cx="139940" cy="167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7">
            <a:extLst>
              <a:ext uri="{FF2B5EF4-FFF2-40B4-BE49-F238E27FC236}">
                <a16:creationId xmlns:a16="http://schemas.microsoft.com/office/drawing/2014/main" id="{113FD1A1-93BD-053B-ECD9-0C3334E1CF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9308" y="1930246"/>
            <a:ext cx="139940" cy="167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0DF93991-9517-19BB-AE4F-F57B49E293A5}"/>
              </a:ext>
            </a:extLst>
          </p:cNvPr>
          <p:cNvSpPr txBox="1"/>
          <p:nvPr/>
        </p:nvSpPr>
        <p:spPr>
          <a:xfrm>
            <a:off x="5563356" y="918128"/>
            <a:ext cx="1942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**C’EST LA FËTE**</a:t>
            </a:r>
          </a:p>
        </p:txBody>
      </p:sp>
      <p:pic>
        <p:nvPicPr>
          <p:cNvPr id="16" name="Picture 29" descr="Le label rouge | INAO">
            <a:extLst>
              <a:ext uri="{FF2B5EF4-FFF2-40B4-BE49-F238E27FC236}">
                <a16:creationId xmlns:a16="http://schemas.microsoft.com/office/drawing/2014/main" id="{A0FCA43E-E02B-C0E2-3834-C19B6B6566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1961" y="2174753"/>
            <a:ext cx="232144" cy="232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9447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90FB6924-5922-FE59-B5E5-A6525AB3A5A0}"/>
              </a:ext>
            </a:extLst>
          </p:cNvPr>
          <p:cNvSpPr txBox="1"/>
          <p:nvPr/>
        </p:nvSpPr>
        <p:spPr>
          <a:xfrm>
            <a:off x="84757" y="67470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>
                <a:solidFill>
                  <a:srgbClr val="8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entury Gothic" panose="020B0502020202020204" pitchFamily="34" charset="0"/>
              </a:rPr>
              <a:t>Du </a:t>
            </a:r>
            <a:r>
              <a:rPr lang="fr-FR" dirty="0">
                <a:solidFill>
                  <a:srgbClr val="8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Century Gothic" panose="020B0502020202020204" pitchFamily="34" charset="0"/>
              </a:rPr>
              <a:t>9</a:t>
            </a:r>
            <a:r>
              <a:rPr lang="fr-FR" sz="1800" dirty="0">
                <a:solidFill>
                  <a:srgbClr val="8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entury Gothic" panose="020B0502020202020204" pitchFamily="34" charset="0"/>
              </a:rPr>
              <a:t> au 13 septembre 2024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3058DD6C-2675-A1CB-DB17-2982E9B697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110210"/>
              </p:ext>
            </p:extLst>
          </p:nvPr>
        </p:nvGraphicFramePr>
        <p:xfrm>
          <a:off x="221620" y="1454411"/>
          <a:ext cx="8472818" cy="262362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383872">
                  <a:extLst>
                    <a:ext uri="{9D8B030D-6E8A-4147-A177-3AD203B41FA5}">
                      <a16:colId xmlns:a16="http://schemas.microsoft.com/office/drawing/2014/main" val="4096906510"/>
                    </a:ext>
                  </a:extLst>
                </a:gridCol>
                <a:gridCol w="1417572">
                  <a:extLst>
                    <a:ext uri="{9D8B030D-6E8A-4147-A177-3AD203B41FA5}">
                      <a16:colId xmlns:a16="http://schemas.microsoft.com/office/drawing/2014/main" val="3374422025"/>
                    </a:ext>
                  </a:extLst>
                </a:gridCol>
                <a:gridCol w="1417572">
                  <a:extLst>
                    <a:ext uri="{9D8B030D-6E8A-4147-A177-3AD203B41FA5}">
                      <a16:colId xmlns:a16="http://schemas.microsoft.com/office/drawing/2014/main" val="900275371"/>
                    </a:ext>
                  </a:extLst>
                </a:gridCol>
                <a:gridCol w="1418115">
                  <a:extLst>
                    <a:ext uri="{9D8B030D-6E8A-4147-A177-3AD203B41FA5}">
                      <a16:colId xmlns:a16="http://schemas.microsoft.com/office/drawing/2014/main" val="1802617903"/>
                    </a:ext>
                  </a:extLst>
                </a:gridCol>
                <a:gridCol w="1417572">
                  <a:extLst>
                    <a:ext uri="{9D8B030D-6E8A-4147-A177-3AD203B41FA5}">
                      <a16:colId xmlns:a16="http://schemas.microsoft.com/office/drawing/2014/main" val="2457937978"/>
                    </a:ext>
                  </a:extLst>
                </a:gridCol>
                <a:gridCol w="1418115">
                  <a:extLst>
                    <a:ext uri="{9D8B030D-6E8A-4147-A177-3AD203B41FA5}">
                      <a16:colId xmlns:a16="http://schemas.microsoft.com/office/drawing/2014/main" val="3367130820"/>
                    </a:ext>
                  </a:extLst>
                </a:gridCol>
              </a:tblGrid>
              <a:tr h="210082">
                <a:tc>
                  <a:txBody>
                    <a:bodyPr/>
                    <a:lstStyle/>
                    <a:p>
                      <a:r>
                        <a:rPr lang="fr-FR" sz="100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479550" algn="r"/>
                        </a:tabLst>
                      </a:pPr>
                      <a:r>
                        <a:rPr lang="fr-FR" sz="110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entury Gothic" panose="020B0502020202020204" pitchFamily="34" charset="0"/>
                        </a:rPr>
                        <a:t>Lundi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entury Gothic" panose="020B0502020202020204" pitchFamily="34" charset="0"/>
                        </a:rPr>
                        <a:t>Mardi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entury Gothic" panose="020B0502020202020204" pitchFamily="34" charset="0"/>
                        </a:rPr>
                        <a:t>Mercredi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entury Gothic" panose="020B0502020202020204" pitchFamily="34" charset="0"/>
                        </a:rPr>
                        <a:t>Jeudi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entury Gothic" panose="020B0502020202020204" pitchFamily="34" charset="0"/>
                        </a:rPr>
                        <a:t>Vendredi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0205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b="0" kern="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Hors d’œuvre </a:t>
                      </a:r>
                      <a:endParaRPr lang="fr-FR" sz="8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5416" marR="354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Salade de lentilles et échalotes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Friand au fromage fondu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Melon jaune </a:t>
                      </a:r>
                      <a:endParaRPr lang="fr-FR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Salade batavia et maïs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Concombres  ciboulette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5816715"/>
                  </a:ext>
                </a:extLst>
              </a:tr>
              <a:tr h="733163"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Plat protidique 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416" marR="354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Boulettes au mouton et boeuf sauce provençale </a:t>
                      </a:r>
                      <a:endParaRPr lang="fr-FR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Riz       korma végétarien brunoise provençale et petits pois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Emincé de dinde sauce 4 épices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Merlu      sauce citron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Cordon bleu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0265707"/>
                  </a:ext>
                </a:extLst>
              </a:tr>
              <a:tr h="439898"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Sa garniture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Purée de pommes de terre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Semoule 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Penne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Carottes fraîches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9873187"/>
                  </a:ext>
                </a:extLst>
              </a:tr>
              <a:tr h="371805"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Produits laitiers 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Yaourt nature      et sucre 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Comté AOP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Fromage frais de campagne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Fromage frais </a:t>
                      </a:r>
                      <a:r>
                        <a:rPr lang="fr-FR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fraidou</a:t>
                      </a:r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Tomme blanche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7033415"/>
                  </a:ext>
                </a:extLst>
              </a:tr>
              <a:tr h="294773"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Desserts 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Fruit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Fromage blanc</a:t>
                      </a:r>
                    </a:p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Façon </a:t>
                      </a:r>
                      <a:r>
                        <a:rPr lang="fr-FR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stracciatella</a:t>
                      </a: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Mousse au chocolat au lait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Fruit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Gâteau de haricots blanc et myrtille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1017600"/>
                  </a:ext>
                </a:extLst>
              </a:tr>
            </a:tbl>
          </a:graphicData>
        </a:graphic>
      </p:graphicFrame>
      <p:pic>
        <p:nvPicPr>
          <p:cNvPr id="5133" name="Picture 13">
            <a:extLst>
              <a:ext uri="{FF2B5EF4-FFF2-40B4-BE49-F238E27FC236}">
                <a16:creationId xmlns:a16="http://schemas.microsoft.com/office/drawing/2014/main" id="{57DD26FD-1661-F7BA-5A53-B8CEC6D0B0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51" y="3167036"/>
            <a:ext cx="169216" cy="203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>
            <a:extLst>
              <a:ext uri="{FF2B5EF4-FFF2-40B4-BE49-F238E27FC236}">
                <a16:creationId xmlns:a16="http://schemas.microsoft.com/office/drawing/2014/main" id="{DF50B1F9-9D1F-D462-1860-462CC3F276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5837" y="2890141"/>
            <a:ext cx="183121" cy="219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Image 56">
            <a:extLst>
              <a:ext uri="{FF2B5EF4-FFF2-40B4-BE49-F238E27FC236}">
                <a16:creationId xmlns:a16="http://schemas.microsoft.com/office/drawing/2014/main" id="{13E5101D-3074-5324-AD2B-71C2EDD9D1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4884" y="3307193"/>
            <a:ext cx="241061" cy="241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4">
            <a:extLst>
              <a:ext uri="{FF2B5EF4-FFF2-40B4-BE49-F238E27FC236}">
                <a16:creationId xmlns:a16="http://schemas.microsoft.com/office/drawing/2014/main" id="{2B99A6EF-3C4B-DC33-B182-B3EB939AB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3537" y="2890141"/>
            <a:ext cx="169216" cy="203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>
            <a:extLst>
              <a:ext uri="{FF2B5EF4-FFF2-40B4-BE49-F238E27FC236}">
                <a16:creationId xmlns:a16="http://schemas.microsoft.com/office/drawing/2014/main" id="{F714FB65-ECFC-6241-1E8A-4F2D8B5DA7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3970" y="1486348"/>
            <a:ext cx="183121" cy="219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3B63675-9904-FA22-E5F2-FC9AFAAC04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5415" y="1151491"/>
            <a:ext cx="235877" cy="241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6F7B5D1D-D0A3-C8F7-4A9B-7632F0EA780D}"/>
              </a:ext>
            </a:extLst>
          </p:cNvPr>
          <p:cNvSpPr txBox="1"/>
          <p:nvPr/>
        </p:nvSpPr>
        <p:spPr>
          <a:xfrm>
            <a:off x="3080721" y="1121445"/>
            <a:ext cx="12484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highlight>
                  <a:srgbClr val="FFFF00"/>
                </a:highlight>
              </a:rPr>
              <a:t>Menu végétarien</a:t>
            </a:r>
          </a:p>
        </p:txBody>
      </p:sp>
      <p:pic>
        <p:nvPicPr>
          <p:cNvPr id="13" name="Image 68">
            <a:extLst>
              <a:ext uri="{FF2B5EF4-FFF2-40B4-BE49-F238E27FC236}">
                <a16:creationId xmlns:a16="http://schemas.microsoft.com/office/drawing/2014/main" id="{F8F11191-3AE4-8CBD-C51D-2EEB76383A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3218" y="2287859"/>
            <a:ext cx="183121" cy="183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>
            <a:extLst>
              <a:ext uri="{FF2B5EF4-FFF2-40B4-BE49-F238E27FC236}">
                <a16:creationId xmlns:a16="http://schemas.microsoft.com/office/drawing/2014/main" id="{1E6D42FB-2F75-5023-EF1B-A532EE6327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1317" y="1706093"/>
            <a:ext cx="183121" cy="219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9" descr="Le label rouge | INAO">
            <a:extLst>
              <a:ext uri="{FF2B5EF4-FFF2-40B4-BE49-F238E27FC236}">
                <a16:creationId xmlns:a16="http://schemas.microsoft.com/office/drawing/2014/main" id="{428E6F96-4A65-C419-1E23-3AF24F0037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98" y="2171787"/>
            <a:ext cx="232144" cy="232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4">
            <a:extLst>
              <a:ext uri="{FF2B5EF4-FFF2-40B4-BE49-F238E27FC236}">
                <a16:creationId xmlns:a16="http://schemas.microsoft.com/office/drawing/2014/main" id="{DB4C83CA-62DE-5F7E-EC16-85A9C4A33A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5732" y="2041025"/>
            <a:ext cx="169216" cy="203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3">
            <a:extLst>
              <a:ext uri="{FF2B5EF4-FFF2-40B4-BE49-F238E27FC236}">
                <a16:creationId xmlns:a16="http://schemas.microsoft.com/office/drawing/2014/main" id="{7CF4D151-2543-0A8A-E097-4453B2636B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2395" y="2991671"/>
            <a:ext cx="169216" cy="203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0428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368CDD37-B943-4E10-9835-D9C877136357}"/>
              </a:ext>
            </a:extLst>
          </p:cNvPr>
          <p:cNvSpPr txBox="1"/>
          <p:nvPr/>
        </p:nvSpPr>
        <p:spPr>
          <a:xfrm>
            <a:off x="92149" y="73682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>
                <a:solidFill>
                  <a:srgbClr val="8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entury Gothic" panose="020B0502020202020204" pitchFamily="34" charset="0"/>
              </a:rPr>
              <a:t>Du 16 au 20 septembre 2024</a:t>
            </a:r>
            <a:endParaRPr lang="fr-F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7F382970-EC70-B10F-A9EE-23FC3F4235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616677"/>
              </p:ext>
            </p:extLst>
          </p:nvPr>
        </p:nvGraphicFramePr>
        <p:xfrm>
          <a:off x="302585" y="1125906"/>
          <a:ext cx="8465495" cy="318121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395586">
                  <a:extLst>
                    <a:ext uri="{9D8B030D-6E8A-4147-A177-3AD203B41FA5}">
                      <a16:colId xmlns:a16="http://schemas.microsoft.com/office/drawing/2014/main" val="2404593021"/>
                    </a:ext>
                  </a:extLst>
                </a:gridCol>
                <a:gridCol w="1405859">
                  <a:extLst>
                    <a:ext uri="{9D8B030D-6E8A-4147-A177-3AD203B41FA5}">
                      <a16:colId xmlns:a16="http://schemas.microsoft.com/office/drawing/2014/main" val="994904132"/>
                    </a:ext>
                  </a:extLst>
                </a:gridCol>
                <a:gridCol w="1432459">
                  <a:extLst>
                    <a:ext uri="{9D8B030D-6E8A-4147-A177-3AD203B41FA5}">
                      <a16:colId xmlns:a16="http://schemas.microsoft.com/office/drawing/2014/main" val="202941007"/>
                    </a:ext>
                  </a:extLst>
                </a:gridCol>
                <a:gridCol w="1269507">
                  <a:extLst>
                    <a:ext uri="{9D8B030D-6E8A-4147-A177-3AD203B41FA5}">
                      <a16:colId xmlns:a16="http://schemas.microsoft.com/office/drawing/2014/main" val="3074627246"/>
                    </a:ext>
                  </a:extLst>
                </a:gridCol>
                <a:gridCol w="1322773">
                  <a:extLst>
                    <a:ext uri="{9D8B030D-6E8A-4147-A177-3AD203B41FA5}">
                      <a16:colId xmlns:a16="http://schemas.microsoft.com/office/drawing/2014/main" val="2894732977"/>
                    </a:ext>
                  </a:extLst>
                </a:gridCol>
                <a:gridCol w="1639311">
                  <a:extLst>
                    <a:ext uri="{9D8B030D-6E8A-4147-A177-3AD203B41FA5}">
                      <a16:colId xmlns:a16="http://schemas.microsoft.com/office/drawing/2014/main" val="1863144044"/>
                    </a:ext>
                  </a:extLst>
                </a:gridCol>
              </a:tblGrid>
              <a:tr h="180380">
                <a:tc>
                  <a:txBody>
                    <a:bodyPr/>
                    <a:lstStyle/>
                    <a:p>
                      <a:r>
                        <a:rPr lang="fr-FR" sz="100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</a:rPr>
                        <a:t>  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479550" algn="r"/>
                        </a:tabLst>
                      </a:pPr>
                      <a:r>
                        <a:rPr lang="fr-FR" sz="110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entury Gothic" panose="020B0502020202020204" pitchFamily="34" charset="0"/>
                        </a:rPr>
                        <a:t>Lundi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entury Gothic" panose="020B0502020202020204" pitchFamily="34" charset="0"/>
                        </a:rPr>
                        <a:t>Mardi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entury Gothic" panose="020B0502020202020204" pitchFamily="34" charset="0"/>
                        </a:rPr>
                        <a:t>Mercredi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entury Gothic" panose="020B0502020202020204" pitchFamily="34" charset="0"/>
                        </a:rPr>
                        <a:t>Jeudi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entury Gothic" panose="020B0502020202020204" pitchFamily="34" charset="0"/>
                        </a:rPr>
                        <a:t>Vendredi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623549"/>
                  </a:ext>
                </a:extLst>
              </a:tr>
              <a:tr h="729778">
                <a:tc>
                  <a:txBody>
                    <a:bodyPr/>
                    <a:lstStyle/>
                    <a:p>
                      <a:pPr algn="l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b="0" kern="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Hors d’œuvre </a:t>
                      </a:r>
                      <a:endParaRPr lang="fr-FR" sz="8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Tranche de pastèque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Salade de tomates vinaigrette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Rillettes de thon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Salade verte maïs vinaigrette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Carottes râpées vinaigrette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5733883"/>
                  </a:ext>
                </a:extLst>
              </a:tr>
              <a:tr h="503368"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Plat protidique 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416" marR="354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Hoki</a:t>
                      </a:r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sauce armoricaine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Sauté de veau     sauce paprika persil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Rôti de porc     </a:t>
                      </a:r>
                    </a:p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 jus</a:t>
                      </a:r>
                    </a:p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S/p: rôti de dinde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Lasagnes de bœuf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Dauphinois de courgettes et pommes de terre au basilic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4496032"/>
                  </a:ext>
                </a:extLst>
              </a:tr>
              <a:tr h="503368"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Sa garniture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Coquillettes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Ratatouille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0" dirty="0">
                          <a:latin typeface="Arial" panose="020B0604020202020204" pitchFamily="34" charset="0"/>
                        </a:rPr>
                        <a:t>Pommes de terre wedges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25" algn="ctr"/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8192808"/>
                  </a:ext>
                </a:extLst>
              </a:tr>
              <a:tr h="503368"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Produits laitiers 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Fromage frais Tartare nature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Pont l'Evêque</a:t>
                      </a:r>
                      <a:endParaRPr lang="fr-FR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Coulommiers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Emmental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Yaourt arôme vanille 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763065"/>
                  </a:ext>
                </a:extLst>
              </a:tr>
              <a:tr h="755052"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Desserts 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Purée de pomme ananas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Eclair au chocolat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Fruit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Purée de pomme ananas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Gâteau moelleux au chocolat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715115"/>
                  </a:ext>
                </a:extLst>
              </a:tr>
            </a:tbl>
          </a:graphicData>
        </a:graphic>
      </p:graphicFrame>
      <p:pic>
        <p:nvPicPr>
          <p:cNvPr id="6154" name="Picture 10">
            <a:extLst>
              <a:ext uri="{FF2B5EF4-FFF2-40B4-BE49-F238E27FC236}">
                <a16:creationId xmlns:a16="http://schemas.microsoft.com/office/drawing/2014/main" id="{3C27AC48-F063-6E1E-E108-B54264F751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9869" y="2088128"/>
            <a:ext cx="176559" cy="176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Image 56">
            <a:extLst>
              <a:ext uri="{FF2B5EF4-FFF2-40B4-BE49-F238E27FC236}">
                <a16:creationId xmlns:a16="http://schemas.microsoft.com/office/drawing/2014/main" id="{5FE051CB-2A2B-9091-515A-BE4C265860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4763" y="815722"/>
            <a:ext cx="263745" cy="269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768603AA-E0CF-E0B8-68AE-C2309222E926}"/>
              </a:ext>
            </a:extLst>
          </p:cNvPr>
          <p:cNvSpPr txBox="1"/>
          <p:nvPr/>
        </p:nvSpPr>
        <p:spPr>
          <a:xfrm>
            <a:off x="7238217" y="874446"/>
            <a:ext cx="12484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highlight>
                  <a:srgbClr val="FFFF00"/>
                </a:highlight>
              </a:rPr>
              <a:t>Menu végétarien</a:t>
            </a:r>
          </a:p>
        </p:txBody>
      </p:sp>
      <p:pic>
        <p:nvPicPr>
          <p:cNvPr id="9" name="Picture 14">
            <a:extLst>
              <a:ext uri="{FF2B5EF4-FFF2-40B4-BE49-F238E27FC236}">
                <a16:creationId xmlns:a16="http://schemas.microsoft.com/office/drawing/2014/main" id="{E4A42EE1-A4EF-7A8F-28FE-E1353A04F8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1490" y="3837460"/>
            <a:ext cx="146923" cy="176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 56">
            <a:extLst>
              <a:ext uri="{FF2B5EF4-FFF2-40B4-BE49-F238E27FC236}">
                <a16:creationId xmlns:a16="http://schemas.microsoft.com/office/drawing/2014/main" id="{6D1E08CF-E3ED-F578-BD44-E642CFC3F5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7067" y="3187939"/>
            <a:ext cx="241061" cy="241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2180574-6817-2681-9812-8ED15312FB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5246" y="3187939"/>
            <a:ext cx="165667" cy="198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4">
            <a:extLst>
              <a:ext uri="{FF2B5EF4-FFF2-40B4-BE49-F238E27FC236}">
                <a16:creationId xmlns:a16="http://schemas.microsoft.com/office/drawing/2014/main" id="{57A2CC45-ADA5-83F1-E01E-45E1F2BE3C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6997" y="2716514"/>
            <a:ext cx="146923" cy="176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>
            <a:extLst>
              <a:ext uri="{FF2B5EF4-FFF2-40B4-BE49-F238E27FC236}">
                <a16:creationId xmlns:a16="http://schemas.microsoft.com/office/drawing/2014/main" id="{D9A65C4E-84A0-E408-36C5-71ED686697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654" y="3837460"/>
            <a:ext cx="197238" cy="19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9" descr="Le label rouge | INAO">
            <a:extLst>
              <a:ext uri="{FF2B5EF4-FFF2-40B4-BE49-F238E27FC236}">
                <a16:creationId xmlns:a16="http://schemas.microsoft.com/office/drawing/2014/main" id="{45B8FC66-BD8D-46CF-1EA7-78AB872EF3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3188" y="2077673"/>
            <a:ext cx="232144" cy="232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9" descr="Le label rouge | INAO">
            <a:extLst>
              <a:ext uri="{FF2B5EF4-FFF2-40B4-BE49-F238E27FC236}">
                <a16:creationId xmlns:a16="http://schemas.microsoft.com/office/drawing/2014/main" id="{7FF7164E-D0BF-F8C6-628D-8C47CC3207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413" y="2312746"/>
            <a:ext cx="232144" cy="232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0D946BB1-5DE7-D732-4BE2-6C3727A8E8F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532789" y="2019392"/>
            <a:ext cx="241061" cy="204537"/>
          </a:xfrm>
          <a:prstGeom prst="rect">
            <a:avLst/>
          </a:prstGeom>
        </p:spPr>
      </p:pic>
      <p:pic>
        <p:nvPicPr>
          <p:cNvPr id="2" name="Picture 14">
            <a:extLst>
              <a:ext uri="{FF2B5EF4-FFF2-40B4-BE49-F238E27FC236}">
                <a16:creationId xmlns:a16="http://schemas.microsoft.com/office/drawing/2014/main" id="{EF6E5A8B-36FF-76CA-1777-A34FA02FC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635" y="1504165"/>
            <a:ext cx="146923" cy="176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4633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88225B03-D138-7399-52E4-35DBB9AFA43E}"/>
              </a:ext>
            </a:extLst>
          </p:cNvPr>
          <p:cNvSpPr txBox="1"/>
          <p:nvPr/>
        </p:nvSpPr>
        <p:spPr>
          <a:xfrm>
            <a:off x="95693" y="69429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>
                <a:solidFill>
                  <a:srgbClr val="8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entury Gothic" panose="020B0502020202020204" pitchFamily="34" charset="0"/>
              </a:rPr>
              <a:t>Du 23 au 27 septembre 2024</a:t>
            </a:r>
            <a:endParaRPr lang="fr-F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52D19106-0D8B-B749-4CE0-112B2C873A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596173"/>
              </p:ext>
            </p:extLst>
          </p:nvPr>
        </p:nvGraphicFramePr>
        <p:xfrm>
          <a:off x="480902" y="1233376"/>
          <a:ext cx="8245848" cy="289698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336405">
                  <a:extLst>
                    <a:ext uri="{9D8B030D-6E8A-4147-A177-3AD203B41FA5}">
                      <a16:colId xmlns:a16="http://schemas.microsoft.com/office/drawing/2014/main" val="227538077"/>
                    </a:ext>
                  </a:extLst>
                </a:gridCol>
                <a:gridCol w="1368948">
                  <a:extLst>
                    <a:ext uri="{9D8B030D-6E8A-4147-A177-3AD203B41FA5}">
                      <a16:colId xmlns:a16="http://schemas.microsoft.com/office/drawing/2014/main" val="4134609817"/>
                    </a:ext>
                  </a:extLst>
                </a:gridCol>
                <a:gridCol w="1375585">
                  <a:extLst>
                    <a:ext uri="{9D8B030D-6E8A-4147-A177-3AD203B41FA5}">
                      <a16:colId xmlns:a16="http://schemas.microsoft.com/office/drawing/2014/main" val="3255186337"/>
                    </a:ext>
                  </a:extLst>
                </a:gridCol>
                <a:gridCol w="1362836">
                  <a:extLst>
                    <a:ext uri="{9D8B030D-6E8A-4147-A177-3AD203B41FA5}">
                      <a16:colId xmlns:a16="http://schemas.microsoft.com/office/drawing/2014/main" val="1068040628"/>
                    </a:ext>
                  </a:extLst>
                </a:gridCol>
                <a:gridCol w="1368948">
                  <a:extLst>
                    <a:ext uri="{9D8B030D-6E8A-4147-A177-3AD203B41FA5}">
                      <a16:colId xmlns:a16="http://schemas.microsoft.com/office/drawing/2014/main" val="314180547"/>
                    </a:ext>
                  </a:extLst>
                </a:gridCol>
                <a:gridCol w="1433126">
                  <a:extLst>
                    <a:ext uri="{9D8B030D-6E8A-4147-A177-3AD203B41FA5}">
                      <a16:colId xmlns:a16="http://schemas.microsoft.com/office/drawing/2014/main" val="3339920092"/>
                    </a:ext>
                  </a:extLst>
                </a:gridCol>
              </a:tblGrid>
              <a:tr h="167527">
                <a:tc>
                  <a:txBody>
                    <a:bodyPr/>
                    <a:lstStyle/>
                    <a:p>
                      <a:r>
                        <a:rPr lang="fr-FR" sz="100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479550" algn="r"/>
                        </a:tabLst>
                      </a:pPr>
                      <a:r>
                        <a:rPr lang="fr-FR" sz="110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entury Gothic" panose="020B0502020202020204" pitchFamily="34" charset="0"/>
                        </a:rPr>
                        <a:t>Lundi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entury Gothic" panose="020B0502020202020204" pitchFamily="34" charset="0"/>
                        </a:rPr>
                        <a:t>Mardi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entury Gothic" panose="020B0502020202020204" pitchFamily="34" charset="0"/>
                        </a:rPr>
                        <a:t>Mercredi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entury Gothic" panose="020B0502020202020204" pitchFamily="34" charset="0"/>
                        </a:rPr>
                        <a:t>Jeudi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entury Gothic" panose="020B0502020202020204" pitchFamily="34" charset="0"/>
                        </a:rPr>
                        <a:t>Vendredi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535728"/>
                  </a:ext>
                </a:extLst>
              </a:tr>
              <a:tr h="584538">
                <a:tc>
                  <a:txBody>
                    <a:bodyPr/>
                    <a:lstStyle/>
                    <a:p>
                      <a:pPr algn="l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b="0" kern="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Hors d’œuvre </a:t>
                      </a:r>
                      <a:endParaRPr lang="fr-FR" sz="8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Rillettes de thon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Gaspacho de tomates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Concombre       façon </a:t>
                      </a:r>
                      <a:r>
                        <a:rPr lang="fr-FR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statiziki</a:t>
                      </a:r>
                      <a:endParaRPr lang="fr-FR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Betteraves rouges et</a:t>
                      </a:r>
                    </a:p>
                    <a:p>
                      <a:pPr algn="ctr" fontAlgn="b"/>
                      <a:r>
                        <a:rPr lang="fr-FR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oeuf</a:t>
                      </a:r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dur vinaigrette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Crêpe à l’emmental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7545714"/>
                  </a:ext>
                </a:extLst>
              </a:tr>
              <a:tr h="526654"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Plat protidique 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416" marR="354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Escalope de dinde et</a:t>
                      </a:r>
                    </a:p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champignon à la</a:t>
                      </a:r>
                    </a:p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crème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Sauté de dinde   sauce romarin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Rôti de </a:t>
                      </a:r>
                      <a:r>
                        <a:rPr lang="fr-FR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boeuf</a:t>
                      </a:r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au jus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Colin d'Alaska       pané au riz soufflé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Couscous végétal aux 5 légumes et raisins secs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4417408"/>
                  </a:ext>
                </a:extLst>
              </a:tr>
              <a:tr h="368243"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Sa garniture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Haricots verts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Boulgour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Légumes façon maillot et pommes de terre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Pâte        et emmental râpé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6646519"/>
                  </a:ext>
                </a:extLst>
              </a:tr>
              <a:tr h="478104"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Produits laitiers 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416" marR="354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Fromage fondu vache qui rit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Yaourt aromatisé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Cantal AOP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Fromage blanc nature + sucre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Brie </a:t>
                      </a:r>
                    </a:p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8384712"/>
                  </a:ext>
                </a:extLst>
              </a:tr>
              <a:tr h="630777"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Desserts 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Mousse au chocolat au lait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Fruit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Compote tous fruits allégée en sucres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Gâteau aux pommes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Fruit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9605374"/>
                  </a:ext>
                </a:extLst>
              </a:tr>
            </a:tbl>
          </a:graphicData>
        </a:graphic>
      </p:graphicFrame>
      <p:pic>
        <p:nvPicPr>
          <p:cNvPr id="7190" name="Picture 22">
            <a:extLst>
              <a:ext uri="{FF2B5EF4-FFF2-40B4-BE49-F238E27FC236}">
                <a16:creationId xmlns:a16="http://schemas.microsoft.com/office/drawing/2014/main" id="{571D67E5-2CB9-F2D3-6FFD-2B1C36A7DF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9951" y="2131612"/>
            <a:ext cx="174736" cy="17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7" name="Picture 19">
            <a:extLst>
              <a:ext uri="{FF2B5EF4-FFF2-40B4-BE49-F238E27FC236}">
                <a16:creationId xmlns:a16="http://schemas.microsoft.com/office/drawing/2014/main" id="{1D93DA98-F3E5-C9A3-D3DC-333CAF567E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089" y="2720432"/>
            <a:ext cx="184303" cy="221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5" name="Picture 17">
            <a:extLst>
              <a:ext uri="{FF2B5EF4-FFF2-40B4-BE49-F238E27FC236}">
                <a16:creationId xmlns:a16="http://schemas.microsoft.com/office/drawing/2014/main" id="{33666FA2-2958-C3E5-17E1-11E52EAD78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153" y="3038994"/>
            <a:ext cx="192254" cy="230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92" name="Image 56">
            <a:extLst>
              <a:ext uri="{FF2B5EF4-FFF2-40B4-BE49-F238E27FC236}">
                <a16:creationId xmlns:a16="http://schemas.microsoft.com/office/drawing/2014/main" id="{8CAFD14C-37A6-7084-7565-D1E59D81C9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6545" y="887896"/>
            <a:ext cx="318157" cy="325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19">
            <a:extLst>
              <a:ext uri="{FF2B5EF4-FFF2-40B4-BE49-F238E27FC236}">
                <a16:creationId xmlns:a16="http://schemas.microsoft.com/office/drawing/2014/main" id="{54E3366E-CF49-7FDB-44A0-4D59DCB91B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6245" y="3665349"/>
            <a:ext cx="164365" cy="19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D2794F4F-6DFA-E6F4-44F4-AE4AA0638C2F}"/>
              </a:ext>
            </a:extLst>
          </p:cNvPr>
          <p:cNvSpPr txBox="1"/>
          <p:nvPr/>
        </p:nvSpPr>
        <p:spPr>
          <a:xfrm>
            <a:off x="7333779" y="932819"/>
            <a:ext cx="12484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highlight>
                  <a:srgbClr val="FFFF00"/>
                </a:highlight>
              </a:rPr>
              <a:t>Menu végétarien</a:t>
            </a:r>
          </a:p>
        </p:txBody>
      </p:sp>
      <p:pic>
        <p:nvPicPr>
          <p:cNvPr id="8" name="Image 56">
            <a:extLst>
              <a:ext uri="{FF2B5EF4-FFF2-40B4-BE49-F238E27FC236}">
                <a16:creationId xmlns:a16="http://schemas.microsoft.com/office/drawing/2014/main" id="{F26267BF-FECB-2110-4152-B6BB5D8E10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9250" y="3016331"/>
            <a:ext cx="241061" cy="241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8">
            <a:extLst>
              <a:ext uri="{FF2B5EF4-FFF2-40B4-BE49-F238E27FC236}">
                <a16:creationId xmlns:a16="http://schemas.microsoft.com/office/drawing/2014/main" id="{312EA5D2-2C79-50E8-0014-8F27C2E108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6232" y="2609789"/>
            <a:ext cx="177980" cy="213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8">
            <a:extLst>
              <a:ext uri="{FF2B5EF4-FFF2-40B4-BE49-F238E27FC236}">
                <a16:creationId xmlns:a16="http://schemas.microsoft.com/office/drawing/2014/main" id="{DB307AFE-A604-3393-2D61-D46FC3B187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7286" y="2524704"/>
            <a:ext cx="184303" cy="221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5">
            <a:extLst>
              <a:ext uri="{FF2B5EF4-FFF2-40B4-BE49-F238E27FC236}">
                <a16:creationId xmlns:a16="http://schemas.microsoft.com/office/drawing/2014/main" id="{7058A37F-F5D6-8DCB-D8CB-1DDC38F96F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4408" y="3170660"/>
            <a:ext cx="144552" cy="173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9" descr="Le label rouge | INAO">
            <a:extLst>
              <a:ext uri="{FF2B5EF4-FFF2-40B4-BE49-F238E27FC236}">
                <a16:creationId xmlns:a16="http://schemas.microsoft.com/office/drawing/2014/main" id="{42BA9601-D0C3-AA09-3085-4FA8A0BAB9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9856" y="2107974"/>
            <a:ext cx="232144" cy="232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5">
            <a:extLst>
              <a:ext uri="{FF2B5EF4-FFF2-40B4-BE49-F238E27FC236}">
                <a16:creationId xmlns:a16="http://schemas.microsoft.com/office/drawing/2014/main" id="{6AC10FCB-8C6C-7D14-1C56-C644FC6950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8437" y="1501970"/>
            <a:ext cx="144552" cy="173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1584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AD4EF3E7-1D5F-5560-F17F-7F394C82D948}"/>
              </a:ext>
            </a:extLst>
          </p:cNvPr>
          <p:cNvSpPr txBox="1"/>
          <p:nvPr/>
        </p:nvSpPr>
        <p:spPr>
          <a:xfrm>
            <a:off x="113168" y="702573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>
                <a:solidFill>
                  <a:srgbClr val="8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entury Gothic" panose="020B0502020202020204" pitchFamily="34" charset="0"/>
              </a:rPr>
              <a:t>Du 30 septembre au 4 octobre 2024</a:t>
            </a:r>
            <a:endParaRPr lang="fr-F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33C892EE-8130-A98A-3DC1-5414F5F1F8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334102"/>
              </p:ext>
            </p:extLst>
          </p:nvPr>
        </p:nvGraphicFramePr>
        <p:xfrm>
          <a:off x="311352" y="1323080"/>
          <a:ext cx="8325224" cy="349452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359766">
                  <a:extLst>
                    <a:ext uri="{9D8B030D-6E8A-4147-A177-3AD203B41FA5}">
                      <a16:colId xmlns:a16="http://schemas.microsoft.com/office/drawing/2014/main" val="1708384501"/>
                    </a:ext>
                  </a:extLst>
                </a:gridCol>
                <a:gridCol w="1392878">
                  <a:extLst>
                    <a:ext uri="{9D8B030D-6E8A-4147-A177-3AD203B41FA5}">
                      <a16:colId xmlns:a16="http://schemas.microsoft.com/office/drawing/2014/main" val="1291869003"/>
                    </a:ext>
                  </a:extLst>
                </a:gridCol>
                <a:gridCol w="1392878">
                  <a:extLst>
                    <a:ext uri="{9D8B030D-6E8A-4147-A177-3AD203B41FA5}">
                      <a16:colId xmlns:a16="http://schemas.microsoft.com/office/drawing/2014/main" val="363797338"/>
                    </a:ext>
                  </a:extLst>
                </a:gridCol>
                <a:gridCol w="1393412">
                  <a:extLst>
                    <a:ext uri="{9D8B030D-6E8A-4147-A177-3AD203B41FA5}">
                      <a16:colId xmlns:a16="http://schemas.microsoft.com/office/drawing/2014/main" val="1639423451"/>
                    </a:ext>
                  </a:extLst>
                </a:gridCol>
                <a:gridCol w="1392878">
                  <a:extLst>
                    <a:ext uri="{9D8B030D-6E8A-4147-A177-3AD203B41FA5}">
                      <a16:colId xmlns:a16="http://schemas.microsoft.com/office/drawing/2014/main" val="1629864072"/>
                    </a:ext>
                  </a:extLst>
                </a:gridCol>
                <a:gridCol w="1393412">
                  <a:extLst>
                    <a:ext uri="{9D8B030D-6E8A-4147-A177-3AD203B41FA5}">
                      <a16:colId xmlns:a16="http://schemas.microsoft.com/office/drawing/2014/main" val="2701127997"/>
                    </a:ext>
                  </a:extLst>
                </a:gridCol>
              </a:tblGrid>
              <a:tr h="197820">
                <a:tc>
                  <a:txBody>
                    <a:bodyPr/>
                    <a:lstStyle/>
                    <a:p>
                      <a:r>
                        <a:rPr lang="fr-FR" sz="100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</a:rPr>
                        <a:t>    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479550" algn="r"/>
                        </a:tabLst>
                      </a:pPr>
                      <a:r>
                        <a:rPr lang="fr-FR" sz="110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entury Gothic" panose="020B0502020202020204" pitchFamily="34" charset="0"/>
                        </a:rPr>
                        <a:t>Lundi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entury Gothic" panose="020B0502020202020204" pitchFamily="34" charset="0"/>
                        </a:rPr>
                        <a:t>Mardi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entury Gothic" panose="020B0502020202020204" pitchFamily="34" charset="0"/>
                        </a:rPr>
                        <a:t>Mercredi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entury Gothic" panose="020B0502020202020204" pitchFamily="34" charset="0"/>
                        </a:rPr>
                        <a:t>Jeudi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entury Gothic" panose="020B0502020202020204" pitchFamily="34" charset="0"/>
                        </a:rPr>
                        <a:t>Vendredi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802923"/>
                  </a:ext>
                </a:extLst>
              </a:tr>
              <a:tr h="833669">
                <a:tc>
                  <a:txBody>
                    <a:bodyPr/>
                    <a:lstStyle/>
                    <a:p>
                      <a:pPr algn="l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b="0" kern="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Hors d’œuvre </a:t>
                      </a:r>
                      <a:endParaRPr lang="fr-FR" sz="8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5416" marR="354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Salade de tomates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Carotte râpée vinaigrette à la moutarde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Velouté de légumes </a:t>
                      </a:r>
                      <a:endParaRPr lang="fr-FR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Carottes râpées</a:t>
                      </a:r>
                    </a:p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vinaigrette à la</a:t>
                      </a:r>
                    </a:p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moutarde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Salade de brocolis sauce fromage blanc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8450501"/>
                  </a:ext>
                </a:extLst>
              </a:tr>
              <a:tr h="567493"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Plat protidique 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416" marR="354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Poulet rôti au jus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Farfalles sauce champignon à la crème et noisettes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Sauté de porc     sauce moutarde à l'ancienne</a:t>
                      </a:r>
                    </a:p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S/p : Sauté de dinde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Paupiette de veau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Poisson blanc      et dés de saumon sauce citron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4225433"/>
                  </a:ext>
                </a:extLst>
              </a:tr>
              <a:tr h="445235"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Sa garniture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Frites</a:t>
                      </a:r>
                    </a:p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(ketchup/</a:t>
                      </a:r>
                    </a:p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mayonnaise)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Semoule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Riz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Pommes de terre vapeur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045006"/>
                  </a:ext>
                </a:extLst>
              </a:tr>
              <a:tr h="567493"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Produits laitiers 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Fromage frais </a:t>
                      </a:r>
                      <a:r>
                        <a:rPr lang="fr-FR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rondelé</a:t>
                      </a:r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nature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Pont l'</a:t>
                      </a:r>
                      <a:r>
                        <a:rPr lang="fr-FR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éveque</a:t>
                      </a:r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Petit fromage frais (type petit suisse)+ sucre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Coulommiers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Yaourt nature       et sucre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8288983"/>
                  </a:ext>
                </a:extLst>
              </a:tr>
              <a:tr h="709366"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Desserts 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Purée pomme/abricot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Gaufre liégeoise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Fruit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Tarte flan pâtissier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Fruit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9617190"/>
                  </a:ext>
                </a:extLst>
              </a:tr>
            </a:tbl>
          </a:graphicData>
        </a:graphic>
      </p:graphicFrame>
      <p:pic>
        <p:nvPicPr>
          <p:cNvPr id="8198" name="Picture 6">
            <a:extLst>
              <a:ext uri="{FF2B5EF4-FFF2-40B4-BE49-F238E27FC236}">
                <a16:creationId xmlns:a16="http://schemas.microsoft.com/office/drawing/2014/main" id="{0BEECDB5-D113-6009-30CA-5649BFD717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365" y="1737953"/>
            <a:ext cx="162144" cy="194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0" name="Image 56">
            <a:extLst>
              <a:ext uri="{FF2B5EF4-FFF2-40B4-BE49-F238E27FC236}">
                <a16:creationId xmlns:a16="http://schemas.microsoft.com/office/drawing/2014/main" id="{77546254-6C50-DD74-3D0B-4908ED637A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9671" y="1040726"/>
            <a:ext cx="336210" cy="343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39FE1120-07A8-7553-8AD1-E5B044686E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9357" y="1932525"/>
            <a:ext cx="162143" cy="194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BEA7DE67-6D2B-0F4B-1C79-1B84E5FD9A8E}"/>
              </a:ext>
            </a:extLst>
          </p:cNvPr>
          <p:cNvSpPr txBox="1"/>
          <p:nvPr/>
        </p:nvSpPr>
        <p:spPr>
          <a:xfrm>
            <a:off x="3019357" y="1091535"/>
            <a:ext cx="12484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highlight>
                  <a:srgbClr val="FFFF00"/>
                </a:highlight>
              </a:rPr>
              <a:t>Menu végétarien</a:t>
            </a:r>
          </a:p>
        </p:txBody>
      </p:sp>
      <p:pic>
        <p:nvPicPr>
          <p:cNvPr id="2" name="Picture 14">
            <a:extLst>
              <a:ext uri="{FF2B5EF4-FFF2-40B4-BE49-F238E27FC236}">
                <a16:creationId xmlns:a16="http://schemas.microsoft.com/office/drawing/2014/main" id="{36F39353-1B85-C072-D205-BD31B4B3AA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5860" y="3856852"/>
            <a:ext cx="164539" cy="197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>
            <a:extLst>
              <a:ext uri="{FF2B5EF4-FFF2-40B4-BE49-F238E27FC236}">
                <a16:creationId xmlns:a16="http://schemas.microsoft.com/office/drawing/2014/main" id="{66E2EBCC-D3EA-EE73-669E-832769FFCA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1577" y="3688663"/>
            <a:ext cx="193454" cy="232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>
            <a:extLst>
              <a:ext uri="{FF2B5EF4-FFF2-40B4-BE49-F238E27FC236}">
                <a16:creationId xmlns:a16="http://schemas.microsoft.com/office/drawing/2014/main" id="{59B388E7-3448-DBD2-C70F-E7589D7831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6731" y="1645497"/>
            <a:ext cx="175273" cy="210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 56">
            <a:extLst>
              <a:ext uri="{FF2B5EF4-FFF2-40B4-BE49-F238E27FC236}">
                <a16:creationId xmlns:a16="http://schemas.microsoft.com/office/drawing/2014/main" id="{D25FC9E8-D2D4-38DA-8019-C42D745E90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1392" y="3736322"/>
            <a:ext cx="241061" cy="241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9" descr="Le label rouge | INAO">
            <a:extLst>
              <a:ext uri="{FF2B5EF4-FFF2-40B4-BE49-F238E27FC236}">
                <a16:creationId xmlns:a16="http://schemas.microsoft.com/office/drawing/2014/main" id="{4CF0C9F9-330B-8012-CD0D-68AD249416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4940" y="2806182"/>
            <a:ext cx="232144" cy="232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>
            <a:extLst>
              <a:ext uri="{FF2B5EF4-FFF2-40B4-BE49-F238E27FC236}">
                <a16:creationId xmlns:a16="http://schemas.microsoft.com/office/drawing/2014/main" id="{6338022F-DCE1-127E-C6D2-9E867F6FA5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4641" y="4563419"/>
            <a:ext cx="162143" cy="194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2">
            <a:extLst>
              <a:ext uri="{FF2B5EF4-FFF2-40B4-BE49-F238E27FC236}">
                <a16:creationId xmlns:a16="http://schemas.microsoft.com/office/drawing/2014/main" id="{8153C4D1-8EE2-180A-3867-BA5FC15541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0936" y="2385612"/>
            <a:ext cx="174736" cy="17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DADAD2DE-4788-8E5C-397D-2946F6CBD8E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53869" y="2283343"/>
            <a:ext cx="241061" cy="204537"/>
          </a:xfrm>
          <a:prstGeom prst="rect">
            <a:avLst/>
          </a:prstGeom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4F53445A-48B7-DABD-1093-B0F3BBDBB1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8566" y="3253571"/>
            <a:ext cx="162143" cy="194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>
            <a:extLst>
              <a:ext uri="{FF2B5EF4-FFF2-40B4-BE49-F238E27FC236}">
                <a16:creationId xmlns:a16="http://schemas.microsoft.com/office/drawing/2014/main" id="{28F9C3A1-FE7E-9D20-052C-025930EB2C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8217" y="3143856"/>
            <a:ext cx="193454" cy="232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7342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61F7B5C-7096-0EB8-E6D4-56F2421AC5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8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entury Gothic" panose="020B0502020202020204" pitchFamily="34" charset="0"/>
              </a:rPr>
            </a:br>
            <a:endParaRPr kumimoji="0" lang="fr-FR" altLang="fr-FR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5B2F65E-8B8E-7C02-0129-8D9A365109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693" y="712013"/>
            <a:ext cx="291938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1800" dirty="0">
                <a:solidFill>
                  <a:srgbClr val="8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entury Gothic" panose="020B0502020202020204" pitchFamily="34" charset="0"/>
              </a:rPr>
              <a:t>Du 7 au 11 octobre 2024</a:t>
            </a:r>
            <a:endParaRPr lang="fr-F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8D84522C-08AF-1191-3621-B722D4D79F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817401"/>
              </p:ext>
            </p:extLst>
          </p:nvPr>
        </p:nvGraphicFramePr>
        <p:xfrm>
          <a:off x="452926" y="1257844"/>
          <a:ext cx="8175107" cy="298428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335247">
                  <a:extLst>
                    <a:ext uri="{9D8B030D-6E8A-4147-A177-3AD203B41FA5}">
                      <a16:colId xmlns:a16="http://schemas.microsoft.com/office/drawing/2014/main" val="3078757838"/>
                    </a:ext>
                  </a:extLst>
                </a:gridCol>
                <a:gridCol w="1367762">
                  <a:extLst>
                    <a:ext uri="{9D8B030D-6E8A-4147-A177-3AD203B41FA5}">
                      <a16:colId xmlns:a16="http://schemas.microsoft.com/office/drawing/2014/main" val="3243046146"/>
                    </a:ext>
                  </a:extLst>
                </a:gridCol>
                <a:gridCol w="1367762">
                  <a:extLst>
                    <a:ext uri="{9D8B030D-6E8A-4147-A177-3AD203B41FA5}">
                      <a16:colId xmlns:a16="http://schemas.microsoft.com/office/drawing/2014/main" val="1956070406"/>
                    </a:ext>
                  </a:extLst>
                </a:gridCol>
                <a:gridCol w="1368287">
                  <a:extLst>
                    <a:ext uri="{9D8B030D-6E8A-4147-A177-3AD203B41FA5}">
                      <a16:colId xmlns:a16="http://schemas.microsoft.com/office/drawing/2014/main" val="4272223198"/>
                    </a:ext>
                  </a:extLst>
                </a:gridCol>
                <a:gridCol w="1367762">
                  <a:extLst>
                    <a:ext uri="{9D8B030D-6E8A-4147-A177-3AD203B41FA5}">
                      <a16:colId xmlns:a16="http://schemas.microsoft.com/office/drawing/2014/main" val="3620921850"/>
                    </a:ext>
                  </a:extLst>
                </a:gridCol>
                <a:gridCol w="1368287">
                  <a:extLst>
                    <a:ext uri="{9D8B030D-6E8A-4147-A177-3AD203B41FA5}">
                      <a16:colId xmlns:a16="http://schemas.microsoft.com/office/drawing/2014/main" val="3242790962"/>
                    </a:ext>
                  </a:extLst>
                </a:gridCol>
              </a:tblGrid>
              <a:tr h="190586">
                <a:tc>
                  <a:txBody>
                    <a:bodyPr/>
                    <a:lstStyle/>
                    <a:p>
                      <a:r>
                        <a:rPr lang="fr-FR" sz="100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479550" algn="r"/>
                        </a:tabLst>
                      </a:pPr>
                      <a:r>
                        <a:rPr lang="fr-FR" sz="110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entury Gothic" panose="020B0502020202020204" pitchFamily="34" charset="0"/>
                        </a:rPr>
                        <a:t>Lundi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entury Gothic" panose="020B0502020202020204" pitchFamily="34" charset="0"/>
                        </a:rPr>
                        <a:t>Mardi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entury Gothic" panose="020B0502020202020204" pitchFamily="34" charset="0"/>
                        </a:rPr>
                        <a:t>Mercredi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entury Gothic" panose="020B0502020202020204" pitchFamily="34" charset="0"/>
                        </a:rPr>
                        <a:t>Jeudi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entury Gothic" panose="020B0502020202020204" pitchFamily="34" charset="0"/>
                        </a:rPr>
                        <a:t>Vendredi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103199"/>
                  </a:ext>
                </a:extLst>
              </a:tr>
              <a:tr h="683426">
                <a:tc>
                  <a:txBody>
                    <a:bodyPr/>
                    <a:lstStyle/>
                    <a:p>
                      <a:pPr algn="l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b="0" kern="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Hors d’œuvre </a:t>
                      </a:r>
                      <a:endParaRPr lang="fr-FR" sz="8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5416" marR="354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Feuilleté au fromage fondu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Salade Florida (pamplemousse, mandarine, crouton)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Soupe de lentille corail et lait de coco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Œuf dur    mayonnaise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Saucisson à l’ail et</a:t>
                      </a:r>
                    </a:p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cornichon*</a:t>
                      </a:r>
                    </a:p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*pâté de volaille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614132"/>
                  </a:ext>
                </a:extLst>
              </a:tr>
              <a:tr h="497103"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Plat protidique 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416" marR="354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Jambon blanc</a:t>
                      </a:r>
                    </a:p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S/p: filet de dinde façon jambon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Emincé de volaille saveur kebab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Emincé de bœuf au jus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Riz      , sauce chili haricots rouges et maïs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Colin d'Alaska       pané au riz soufflé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297697"/>
                  </a:ext>
                </a:extLst>
              </a:tr>
              <a:tr h="410056"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Purée de chou-fleur béchamel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Frites</a:t>
                      </a:r>
                    </a:p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(ketchup/</a:t>
                      </a:r>
                    </a:p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mayonnaise)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Petits pois mijotés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Haricots beurres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483237"/>
                  </a:ext>
                </a:extLst>
              </a:tr>
              <a:tr h="551337"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Produits laitiers 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416" marR="354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Coulommiers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Yaourt nature  + sucre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Cantal AOP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Fromage frais de campagne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2367021"/>
                  </a:ext>
                </a:extLst>
              </a:tr>
              <a:tr h="546741"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Desserts 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Fruit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Crème dessert saveur vanille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Banane sauce chocolat  et crème fouettée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Purée de pomme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Tarte clafoutis poire chocolat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9617967"/>
                  </a:ext>
                </a:extLst>
              </a:tr>
            </a:tbl>
          </a:graphicData>
        </a:graphic>
      </p:graphicFrame>
      <p:pic>
        <p:nvPicPr>
          <p:cNvPr id="4102" name="Picture 6">
            <a:extLst>
              <a:ext uri="{FF2B5EF4-FFF2-40B4-BE49-F238E27FC236}">
                <a16:creationId xmlns:a16="http://schemas.microsoft.com/office/drawing/2014/main" id="{4180D19D-B158-1AAF-EAC8-09FBAF22B4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1350" y="3898544"/>
            <a:ext cx="150345" cy="180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1" name="Image 56">
            <a:extLst>
              <a:ext uri="{FF2B5EF4-FFF2-40B4-BE49-F238E27FC236}">
                <a16:creationId xmlns:a16="http://schemas.microsoft.com/office/drawing/2014/main" id="{7316A693-FF61-40EA-594C-B47062936E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3795" y="968032"/>
            <a:ext cx="2889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3A2CD8F8-D392-1948-A218-D33855042E1F}"/>
              </a:ext>
            </a:extLst>
          </p:cNvPr>
          <p:cNvSpPr txBox="1"/>
          <p:nvPr/>
        </p:nvSpPr>
        <p:spPr>
          <a:xfrm>
            <a:off x="5849559" y="1041521"/>
            <a:ext cx="12484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highlight>
                  <a:srgbClr val="FFFF00"/>
                </a:highlight>
              </a:rPr>
              <a:t>Menu végétarien</a:t>
            </a:r>
          </a:p>
        </p:txBody>
      </p:sp>
      <p:pic>
        <p:nvPicPr>
          <p:cNvPr id="3074" name="Image 68">
            <a:extLst>
              <a:ext uri="{FF2B5EF4-FFF2-40B4-BE49-F238E27FC236}">
                <a16:creationId xmlns:a16="http://schemas.microsoft.com/office/drawing/2014/main" id="{2CF3DFD7-7934-6DF3-7105-07A3F72FFA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7827" y="2229180"/>
            <a:ext cx="180414" cy="180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7">
            <a:extLst>
              <a:ext uri="{FF2B5EF4-FFF2-40B4-BE49-F238E27FC236}">
                <a16:creationId xmlns:a16="http://schemas.microsoft.com/office/drawing/2014/main" id="{649FBF00-A9DA-645D-38AB-A3BE97A37D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3612" y="3429000"/>
            <a:ext cx="139940" cy="167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9" descr="Le label rouge | INAO">
            <a:extLst>
              <a:ext uri="{FF2B5EF4-FFF2-40B4-BE49-F238E27FC236}">
                <a16:creationId xmlns:a16="http://schemas.microsoft.com/office/drawing/2014/main" id="{280F15A1-6DAF-2E74-38AB-2B86F7DC3F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1724" y="2057534"/>
            <a:ext cx="232144" cy="232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7">
            <a:extLst>
              <a:ext uri="{FF2B5EF4-FFF2-40B4-BE49-F238E27FC236}">
                <a16:creationId xmlns:a16="http://schemas.microsoft.com/office/drawing/2014/main" id="{01789A9A-7258-5099-B2D0-486B94BAD2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3838" y="2121750"/>
            <a:ext cx="139940" cy="167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 56">
            <a:extLst>
              <a:ext uri="{FF2B5EF4-FFF2-40B4-BE49-F238E27FC236}">
                <a16:creationId xmlns:a16="http://schemas.microsoft.com/office/drawing/2014/main" id="{125B0675-BBF4-B089-F3D0-CAB3420B72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5277" y="3279350"/>
            <a:ext cx="241061" cy="241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9" descr="Le label rouge | INAO">
            <a:extLst>
              <a:ext uri="{FF2B5EF4-FFF2-40B4-BE49-F238E27FC236}">
                <a16:creationId xmlns:a16="http://schemas.microsoft.com/office/drawing/2014/main" id="{91CA22FC-4205-1A8D-097E-0F5C1D78B5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554" y="2255982"/>
            <a:ext cx="232144" cy="232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031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90FB6924-5922-FE59-B5E5-A6525AB3A5A0}"/>
              </a:ext>
            </a:extLst>
          </p:cNvPr>
          <p:cNvSpPr txBox="1"/>
          <p:nvPr/>
        </p:nvSpPr>
        <p:spPr>
          <a:xfrm>
            <a:off x="84757" y="67470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>
                <a:solidFill>
                  <a:srgbClr val="8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entury Gothic" panose="020B0502020202020204" pitchFamily="34" charset="0"/>
              </a:rPr>
              <a:t>Du </a:t>
            </a:r>
            <a:r>
              <a:rPr lang="fr-FR" dirty="0">
                <a:solidFill>
                  <a:srgbClr val="8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Century Gothic" panose="020B0502020202020204" pitchFamily="34" charset="0"/>
              </a:rPr>
              <a:t>14</a:t>
            </a:r>
            <a:r>
              <a:rPr lang="fr-FR" sz="1800" dirty="0">
                <a:solidFill>
                  <a:srgbClr val="8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entury Gothic" panose="020B0502020202020204" pitchFamily="34" charset="0"/>
              </a:rPr>
              <a:t> au 18 octobre 2024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3058DD6C-2675-A1CB-DB17-2982E9B697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961907"/>
              </p:ext>
            </p:extLst>
          </p:nvPr>
        </p:nvGraphicFramePr>
        <p:xfrm>
          <a:off x="335591" y="1324078"/>
          <a:ext cx="8472818" cy="305610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383872">
                  <a:extLst>
                    <a:ext uri="{9D8B030D-6E8A-4147-A177-3AD203B41FA5}">
                      <a16:colId xmlns:a16="http://schemas.microsoft.com/office/drawing/2014/main" val="4096906510"/>
                    </a:ext>
                  </a:extLst>
                </a:gridCol>
                <a:gridCol w="1417572">
                  <a:extLst>
                    <a:ext uri="{9D8B030D-6E8A-4147-A177-3AD203B41FA5}">
                      <a16:colId xmlns:a16="http://schemas.microsoft.com/office/drawing/2014/main" val="3374422025"/>
                    </a:ext>
                  </a:extLst>
                </a:gridCol>
                <a:gridCol w="1417572">
                  <a:extLst>
                    <a:ext uri="{9D8B030D-6E8A-4147-A177-3AD203B41FA5}">
                      <a16:colId xmlns:a16="http://schemas.microsoft.com/office/drawing/2014/main" val="900275371"/>
                    </a:ext>
                  </a:extLst>
                </a:gridCol>
                <a:gridCol w="1418115">
                  <a:extLst>
                    <a:ext uri="{9D8B030D-6E8A-4147-A177-3AD203B41FA5}">
                      <a16:colId xmlns:a16="http://schemas.microsoft.com/office/drawing/2014/main" val="1802617903"/>
                    </a:ext>
                  </a:extLst>
                </a:gridCol>
                <a:gridCol w="1417572">
                  <a:extLst>
                    <a:ext uri="{9D8B030D-6E8A-4147-A177-3AD203B41FA5}">
                      <a16:colId xmlns:a16="http://schemas.microsoft.com/office/drawing/2014/main" val="2457937978"/>
                    </a:ext>
                  </a:extLst>
                </a:gridCol>
                <a:gridCol w="1418115">
                  <a:extLst>
                    <a:ext uri="{9D8B030D-6E8A-4147-A177-3AD203B41FA5}">
                      <a16:colId xmlns:a16="http://schemas.microsoft.com/office/drawing/2014/main" val="3367130820"/>
                    </a:ext>
                  </a:extLst>
                </a:gridCol>
              </a:tblGrid>
              <a:tr h="178688">
                <a:tc>
                  <a:txBody>
                    <a:bodyPr/>
                    <a:lstStyle/>
                    <a:p>
                      <a:r>
                        <a:rPr lang="fr-FR" sz="100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479550" algn="r"/>
                        </a:tabLst>
                      </a:pPr>
                      <a:r>
                        <a:rPr lang="fr-FR" sz="110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entury Gothic" panose="020B0502020202020204" pitchFamily="34" charset="0"/>
                        </a:rPr>
                        <a:t>Lundi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entury Gothic" panose="020B0502020202020204" pitchFamily="34" charset="0"/>
                        </a:rPr>
                        <a:t>Mardi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entury Gothic" panose="020B0502020202020204" pitchFamily="34" charset="0"/>
                        </a:rPr>
                        <a:t>Mercredi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entury Gothic" panose="020B0502020202020204" pitchFamily="34" charset="0"/>
                        </a:rPr>
                        <a:t>Jeudi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entury Gothic" panose="020B0502020202020204" pitchFamily="34" charset="0"/>
                        </a:rPr>
                        <a:t>Vendredi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0205004"/>
                  </a:ext>
                </a:extLst>
              </a:tr>
              <a:tr h="691794">
                <a:tc>
                  <a:txBody>
                    <a:bodyPr/>
                    <a:lstStyle/>
                    <a:p>
                      <a:pPr algn="l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b="0" kern="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Hors d’œuvre </a:t>
                      </a:r>
                      <a:endParaRPr lang="fr-FR" sz="8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5416" marR="354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Salade de betteraves  vinaigrette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Emincé d'endives </a:t>
                      </a:r>
                      <a:r>
                        <a:rPr lang="fr-FR" sz="1100" b="0" i="0" u="none" strike="noStrike" dirty="0">
                          <a:solidFill>
                            <a:srgbClr val="FF2F6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vinaigrette d'agrumes à la cannelle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0" dirty="0">
                          <a:latin typeface="Arial" panose="020B0604020202020204" pitchFamily="34" charset="0"/>
                        </a:rPr>
                        <a:t>Tartinade de haricots rouges </a:t>
                      </a:r>
                      <a:r>
                        <a:rPr lang="fr-FR" altLang="fr-FR" sz="1100" b="0" dirty="0">
                          <a:solidFill>
                            <a:srgbClr val="FF2F6F"/>
                          </a:solidFill>
                          <a:latin typeface="Arial" panose="020B0604020202020204" pitchFamily="34" charset="0"/>
                        </a:rPr>
                        <a:t>aux épices mexicaines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Salade iceberg et maïs</a:t>
                      </a:r>
                    </a:p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Vinaigrette au </a:t>
                      </a:r>
                      <a:r>
                        <a:rPr lang="en-US" sz="1100" b="0" i="0" u="none" strike="noStrike" dirty="0">
                          <a:solidFill>
                            <a:srgbClr val="FF2F6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paprika </a:t>
                      </a:r>
                      <a:r>
                        <a:rPr lang="fr-FR" sz="1100" b="0" i="0" u="none" strike="noStrike" dirty="0">
                          <a:solidFill>
                            <a:srgbClr val="FF2F6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Concombre vinaigrette crémeuse aux </a:t>
                      </a:r>
                      <a:r>
                        <a:rPr lang="fr-FR" sz="1100" b="0" i="0" u="none" strike="noStrike" dirty="0">
                          <a:solidFill>
                            <a:srgbClr val="FF2F6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épices Italienne</a:t>
                      </a:r>
                      <a:endParaRPr lang="fr-FR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5816715"/>
                  </a:ext>
                </a:extLst>
              </a:tr>
              <a:tr h="733163"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Plat protidique 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416" marR="354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Colin d'Alaska  sauce béchamel aux </a:t>
                      </a:r>
                      <a:r>
                        <a:rPr lang="fr-FR" sz="1100" b="0" i="0" u="none" strike="noStrike" dirty="0">
                          <a:solidFill>
                            <a:srgbClr val="FF2F6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épices douces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Emincé de dinde </a:t>
                      </a:r>
                      <a:r>
                        <a:rPr lang="fr-FR" sz="1100" b="0" i="0" u="none" strike="noStrike" dirty="0">
                          <a:solidFill>
                            <a:srgbClr val="FF2F6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sauce curry </a:t>
                      </a:r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aux pommes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Rôti de bœuf sauce tomate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Nuggets de poulet et </a:t>
                      </a:r>
                      <a:r>
                        <a:rPr lang="fr-FR" altLang="fr-FR" sz="1100" b="0" dirty="0">
                          <a:latin typeface="Arial" panose="020B0604020202020204" pitchFamily="34" charset="0"/>
                        </a:rPr>
                        <a:t>sauce fromage blanc </a:t>
                      </a:r>
                      <a:r>
                        <a:rPr lang="fr-FR" altLang="fr-FR" sz="1100" b="0" dirty="0">
                          <a:solidFill>
                            <a:srgbClr val="FF2F6F"/>
                          </a:solidFill>
                          <a:latin typeface="Arial" panose="020B0604020202020204" pitchFamily="34" charset="0"/>
                        </a:rPr>
                        <a:t>épices kebab </a:t>
                      </a:r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altLang="fr-FR" sz="1100" b="0" dirty="0">
                          <a:latin typeface="Arial" panose="020B0604020202020204" pitchFamily="34" charset="0"/>
                        </a:rPr>
                        <a:t>Penne       sauce pois chiche épinard </a:t>
                      </a:r>
                      <a:r>
                        <a:rPr lang="fr-FR" altLang="fr-FR" sz="1100" b="0" dirty="0">
                          <a:solidFill>
                            <a:srgbClr val="FF2F6F"/>
                          </a:solidFill>
                          <a:latin typeface="Arial" panose="020B0604020202020204" pitchFamily="34" charset="0"/>
                        </a:rPr>
                        <a:t>tandoori</a:t>
                      </a:r>
                      <a:r>
                        <a:rPr lang="fr-FR" altLang="fr-FR" sz="1100" b="0" dirty="0">
                          <a:latin typeface="Arial" panose="020B0604020202020204" pitchFamily="34" charset="0"/>
                        </a:rPr>
                        <a:t> et pois chiche      rôtis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0265707"/>
                  </a:ext>
                </a:extLst>
              </a:tr>
              <a:tr h="439898"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Sa garniture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Purée de pommes de terre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Semoule 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Carotte  fraîche au </a:t>
                      </a:r>
                      <a:r>
                        <a:rPr lang="fr-FR" sz="1100" b="0" i="0" u="none" strike="noStrike" dirty="0">
                          <a:solidFill>
                            <a:srgbClr val="FF2F6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cumin</a:t>
                      </a:r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Haricots verts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9873187"/>
                  </a:ext>
                </a:extLst>
              </a:tr>
              <a:tr h="371805"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Produits laitiers 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Yaourt aromatisé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Fromage fondu carré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Coulommiers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Fromage blanc  nature+ sucre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Comté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7033415"/>
                  </a:ext>
                </a:extLst>
              </a:tr>
              <a:tr h="640759"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Desserts 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Fruit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Dessert lacté chocolat à boire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Fruit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Cake aux </a:t>
                      </a:r>
                      <a:r>
                        <a:rPr lang="fr-FR" sz="1100" dirty="0">
                          <a:solidFill>
                            <a:srgbClr val="FF2F6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épices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Et crème fouettée </a:t>
                      </a:r>
                    </a:p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0" dirty="0">
                          <a:latin typeface="Arial" panose="020B0604020202020204" pitchFamily="34" charset="0"/>
                        </a:rPr>
                        <a:t>Compote pomme et poire  fraîche à la </a:t>
                      </a:r>
                      <a:r>
                        <a:rPr lang="fr-FR" altLang="fr-FR" sz="1100" b="0" dirty="0">
                          <a:solidFill>
                            <a:srgbClr val="FF2F6F"/>
                          </a:solidFill>
                          <a:latin typeface="Arial" panose="020B0604020202020204" pitchFamily="34" charset="0"/>
                        </a:rPr>
                        <a:t>cardamone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1017600"/>
                  </a:ext>
                </a:extLst>
              </a:tr>
            </a:tbl>
          </a:graphicData>
        </a:graphic>
      </p:graphicFrame>
      <p:pic>
        <p:nvPicPr>
          <p:cNvPr id="5133" name="Picture 13">
            <a:extLst>
              <a:ext uri="{FF2B5EF4-FFF2-40B4-BE49-F238E27FC236}">
                <a16:creationId xmlns:a16="http://schemas.microsoft.com/office/drawing/2014/main" id="{57DD26FD-1661-F7BA-5A53-B8CEC6D0B0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813" y="3083354"/>
            <a:ext cx="200884" cy="241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>
            <a:extLst>
              <a:ext uri="{FF2B5EF4-FFF2-40B4-BE49-F238E27FC236}">
                <a16:creationId xmlns:a16="http://schemas.microsoft.com/office/drawing/2014/main" id="{DF50B1F9-9D1F-D462-1860-462CC3F276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570" y="3420524"/>
            <a:ext cx="183121" cy="219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Image 56">
            <a:extLst>
              <a:ext uri="{FF2B5EF4-FFF2-40B4-BE49-F238E27FC236}">
                <a16:creationId xmlns:a16="http://schemas.microsoft.com/office/drawing/2014/main" id="{13E5101D-3074-5324-AD2B-71C2EDD9D1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4914" y="3399208"/>
            <a:ext cx="241061" cy="241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4">
            <a:extLst>
              <a:ext uri="{FF2B5EF4-FFF2-40B4-BE49-F238E27FC236}">
                <a16:creationId xmlns:a16="http://schemas.microsoft.com/office/drawing/2014/main" id="{2B99A6EF-3C4B-DC33-B182-B3EB939AB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9155" y="2173196"/>
            <a:ext cx="160984" cy="193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3B63675-9904-FA22-E5F2-FC9AFAAC04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5975" y="1089632"/>
            <a:ext cx="235877" cy="241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6F7B5D1D-D0A3-C8F7-4A9B-7632F0EA780D}"/>
              </a:ext>
            </a:extLst>
          </p:cNvPr>
          <p:cNvSpPr txBox="1"/>
          <p:nvPr/>
        </p:nvSpPr>
        <p:spPr>
          <a:xfrm>
            <a:off x="7561281" y="1059586"/>
            <a:ext cx="12484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highlight>
                  <a:srgbClr val="FFFF00"/>
                </a:highlight>
              </a:rPr>
              <a:t>Menu végétarien</a:t>
            </a:r>
          </a:p>
        </p:txBody>
      </p:sp>
      <p:pic>
        <p:nvPicPr>
          <p:cNvPr id="13" name="Image 68">
            <a:extLst>
              <a:ext uri="{FF2B5EF4-FFF2-40B4-BE49-F238E27FC236}">
                <a16:creationId xmlns:a16="http://schemas.microsoft.com/office/drawing/2014/main" id="{F8F11191-3AE4-8CBD-C51D-2EEB76383A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4414" y="193553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49ED0BB3-5FFE-E29A-5341-4FD9587A2169}"/>
              </a:ext>
            </a:extLst>
          </p:cNvPr>
          <p:cNvSpPr txBox="1"/>
          <p:nvPr/>
        </p:nvSpPr>
        <p:spPr>
          <a:xfrm>
            <a:off x="3227079" y="869630"/>
            <a:ext cx="5638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b="0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** Odyssée du Goût : Les épices**</a:t>
            </a:r>
            <a:r>
              <a:rPr lang="fr-FR" dirty="0"/>
              <a:t> </a:t>
            </a:r>
          </a:p>
        </p:txBody>
      </p:sp>
      <p:pic>
        <p:nvPicPr>
          <p:cNvPr id="5" name="Picture 29" descr="Le label rouge | INAO">
            <a:extLst>
              <a:ext uri="{FF2B5EF4-FFF2-40B4-BE49-F238E27FC236}">
                <a16:creationId xmlns:a16="http://schemas.microsoft.com/office/drawing/2014/main" id="{9F4EBDD6-C525-7F86-2854-A56AF58BA3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6255" y="2269786"/>
            <a:ext cx="232144" cy="232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4">
            <a:extLst>
              <a:ext uri="{FF2B5EF4-FFF2-40B4-BE49-F238E27FC236}">
                <a16:creationId xmlns:a16="http://schemas.microsoft.com/office/drawing/2014/main" id="{662A9981-122E-2906-C0A3-6CF925D285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0792" y="3543679"/>
            <a:ext cx="160984" cy="193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4">
            <a:extLst>
              <a:ext uri="{FF2B5EF4-FFF2-40B4-BE49-F238E27FC236}">
                <a16:creationId xmlns:a16="http://schemas.microsoft.com/office/drawing/2014/main" id="{58E972F1-E8BF-7259-D8B6-22EAB78966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0050" y="3917912"/>
            <a:ext cx="160984" cy="193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7046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368CDD37-B943-4E10-9835-D9C877136357}"/>
              </a:ext>
            </a:extLst>
          </p:cNvPr>
          <p:cNvSpPr txBox="1"/>
          <p:nvPr/>
        </p:nvSpPr>
        <p:spPr>
          <a:xfrm>
            <a:off x="92149" y="73682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>
                <a:solidFill>
                  <a:srgbClr val="8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entury Gothic" panose="020B0502020202020204" pitchFamily="34" charset="0"/>
              </a:rPr>
              <a:t>Du 21 au 25 octobre 2024</a:t>
            </a:r>
            <a:endParaRPr lang="fr-F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7F382970-EC70-B10F-A9EE-23FC3F4235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344789"/>
              </p:ext>
            </p:extLst>
          </p:nvPr>
        </p:nvGraphicFramePr>
        <p:xfrm>
          <a:off x="302585" y="1137920"/>
          <a:ext cx="8465495" cy="319339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434775">
                  <a:extLst>
                    <a:ext uri="{9D8B030D-6E8A-4147-A177-3AD203B41FA5}">
                      <a16:colId xmlns:a16="http://schemas.microsoft.com/office/drawing/2014/main" val="2404593021"/>
                    </a:ext>
                  </a:extLst>
                </a:gridCol>
                <a:gridCol w="1366670">
                  <a:extLst>
                    <a:ext uri="{9D8B030D-6E8A-4147-A177-3AD203B41FA5}">
                      <a16:colId xmlns:a16="http://schemas.microsoft.com/office/drawing/2014/main" val="994904132"/>
                    </a:ext>
                  </a:extLst>
                </a:gridCol>
                <a:gridCol w="1346050">
                  <a:extLst>
                    <a:ext uri="{9D8B030D-6E8A-4147-A177-3AD203B41FA5}">
                      <a16:colId xmlns:a16="http://schemas.microsoft.com/office/drawing/2014/main" val="202941007"/>
                    </a:ext>
                  </a:extLst>
                </a:gridCol>
                <a:gridCol w="1259840">
                  <a:extLst>
                    <a:ext uri="{9D8B030D-6E8A-4147-A177-3AD203B41FA5}">
                      <a16:colId xmlns:a16="http://schemas.microsoft.com/office/drawing/2014/main" val="3074627246"/>
                    </a:ext>
                  </a:extLst>
                </a:gridCol>
                <a:gridCol w="1361440">
                  <a:extLst>
                    <a:ext uri="{9D8B030D-6E8A-4147-A177-3AD203B41FA5}">
                      <a16:colId xmlns:a16="http://schemas.microsoft.com/office/drawing/2014/main" val="2894732977"/>
                    </a:ext>
                  </a:extLst>
                </a:gridCol>
                <a:gridCol w="1696720">
                  <a:extLst>
                    <a:ext uri="{9D8B030D-6E8A-4147-A177-3AD203B41FA5}">
                      <a16:colId xmlns:a16="http://schemas.microsoft.com/office/drawing/2014/main" val="1863144044"/>
                    </a:ext>
                  </a:extLst>
                </a:gridCol>
              </a:tblGrid>
              <a:tr h="168366">
                <a:tc>
                  <a:txBody>
                    <a:bodyPr/>
                    <a:lstStyle/>
                    <a:p>
                      <a:r>
                        <a:rPr lang="fr-FR" sz="100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</a:rPr>
                        <a:t>  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479550" algn="r"/>
                        </a:tabLst>
                      </a:pPr>
                      <a:r>
                        <a:rPr lang="fr-FR" sz="110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entury Gothic" panose="020B0502020202020204" pitchFamily="34" charset="0"/>
                        </a:rPr>
                        <a:t>Lundi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entury Gothic" panose="020B0502020202020204" pitchFamily="34" charset="0"/>
                        </a:rPr>
                        <a:t>Mardi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entury Gothic" panose="020B0502020202020204" pitchFamily="34" charset="0"/>
                        </a:rPr>
                        <a:t>Mercredi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entury Gothic" panose="020B0502020202020204" pitchFamily="34" charset="0"/>
                        </a:rPr>
                        <a:t>Jeudi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entury Gothic" panose="020B0502020202020204" pitchFamily="34" charset="0"/>
                        </a:rPr>
                        <a:t>Vendredi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623549"/>
                  </a:ext>
                </a:extLst>
              </a:tr>
              <a:tr h="753971">
                <a:tc>
                  <a:txBody>
                    <a:bodyPr/>
                    <a:lstStyle/>
                    <a:p>
                      <a:pPr algn="l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b="0" kern="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Hors d’œuvre </a:t>
                      </a:r>
                      <a:endParaRPr lang="fr-FR" sz="8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Salade de lentilles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Carottes râpées vinaigrette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Soupe au brocolis   et fromage fondu La vache qui rit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Concombres  vinaigrette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Pâté de volaille et cornichon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5733883"/>
                  </a:ext>
                </a:extLst>
              </a:tr>
              <a:tr h="503368"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Plat protidique 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416" marR="354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Steak haché de </a:t>
                      </a:r>
                      <a:r>
                        <a:rPr lang="fr-FR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boeuf</a:t>
                      </a:r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sauce paprika persil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Omelette</a:t>
                      </a:r>
                      <a:endParaRPr lang="it-IT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Roti porc  sauce forestière</a:t>
                      </a:r>
                    </a:p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S/p: Rôti de dinde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Poulet rôti au jus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Colin </a:t>
                      </a:r>
                      <a:r>
                        <a:rPr lang="fr-FR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d'alaska</a:t>
                      </a:r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pané au riz soufflé et citron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4496032"/>
                  </a:ext>
                </a:extLst>
              </a:tr>
              <a:tr h="503368"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Sa garniture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Gratin de pomme de terre et courgette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Pomme de terre noisette </a:t>
                      </a:r>
                      <a:r>
                        <a:rPr lang="fr-F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(ketchup/mayonnaise) </a:t>
                      </a:r>
                      <a:endParaRPr lang="fr-FR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Fusilli 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Jardinière de légumes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Purée de potiron et pommes de terre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8192808"/>
                  </a:ext>
                </a:extLst>
              </a:tr>
              <a:tr h="503368"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Produits laitiers 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Yaourt nature  + sucre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Cantal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Fromage blanc aromatisé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Gouda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Carré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763065"/>
                  </a:ext>
                </a:extLst>
              </a:tr>
              <a:tr h="755052"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Desserts 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Fruit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6675" algn="ctr"/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Crème dessert au chocolat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Fruit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Semoule au lait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Fruit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715115"/>
                  </a:ext>
                </a:extLst>
              </a:tr>
            </a:tbl>
          </a:graphicData>
        </a:graphic>
      </p:graphicFrame>
      <p:pic>
        <p:nvPicPr>
          <p:cNvPr id="6154" name="Picture 10">
            <a:extLst>
              <a:ext uri="{FF2B5EF4-FFF2-40B4-BE49-F238E27FC236}">
                <a16:creationId xmlns:a16="http://schemas.microsoft.com/office/drawing/2014/main" id="{3C27AC48-F063-6E1E-E108-B54264F751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336" y="2171311"/>
            <a:ext cx="176559" cy="176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Image 56">
            <a:extLst>
              <a:ext uri="{FF2B5EF4-FFF2-40B4-BE49-F238E27FC236}">
                <a16:creationId xmlns:a16="http://schemas.microsoft.com/office/drawing/2014/main" id="{5FE051CB-2A2B-9091-515A-BE4C265860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823" y="805572"/>
            <a:ext cx="263745" cy="269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6">
            <a:extLst>
              <a:ext uri="{FF2B5EF4-FFF2-40B4-BE49-F238E27FC236}">
                <a16:creationId xmlns:a16="http://schemas.microsoft.com/office/drawing/2014/main" id="{30830DC3-B738-661B-8B39-8E131C7829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9456" y="2255169"/>
            <a:ext cx="154501" cy="185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768603AA-E0CF-E0B8-68AE-C2309222E926}"/>
              </a:ext>
            </a:extLst>
          </p:cNvPr>
          <p:cNvSpPr txBox="1"/>
          <p:nvPr/>
        </p:nvSpPr>
        <p:spPr>
          <a:xfrm>
            <a:off x="3233277" y="864296"/>
            <a:ext cx="12484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highlight>
                  <a:srgbClr val="FFFF00"/>
                </a:highlight>
              </a:rPr>
              <a:t>Menu végétarien</a:t>
            </a:r>
          </a:p>
        </p:txBody>
      </p:sp>
      <p:pic>
        <p:nvPicPr>
          <p:cNvPr id="10" name="Image 56">
            <a:extLst>
              <a:ext uri="{FF2B5EF4-FFF2-40B4-BE49-F238E27FC236}">
                <a16:creationId xmlns:a16="http://schemas.microsoft.com/office/drawing/2014/main" id="{6D1E08CF-E3ED-F578-BD44-E642CFC3F5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6177" y="3318110"/>
            <a:ext cx="241061" cy="241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2180574-6817-2681-9812-8ED15312FB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9028" y="1354768"/>
            <a:ext cx="165667" cy="198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4">
            <a:extLst>
              <a:ext uri="{FF2B5EF4-FFF2-40B4-BE49-F238E27FC236}">
                <a16:creationId xmlns:a16="http://schemas.microsoft.com/office/drawing/2014/main" id="{1DB3899E-CCF8-2808-8E52-932FBF8DC3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677" y="3438641"/>
            <a:ext cx="184288" cy="221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4">
            <a:extLst>
              <a:ext uri="{FF2B5EF4-FFF2-40B4-BE49-F238E27FC236}">
                <a16:creationId xmlns:a16="http://schemas.microsoft.com/office/drawing/2014/main" id="{9341DD42-E71A-E6BB-B4AB-EA1735B4C9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079" y="2734617"/>
            <a:ext cx="146923" cy="176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3">
            <a:extLst>
              <a:ext uri="{FF2B5EF4-FFF2-40B4-BE49-F238E27FC236}">
                <a16:creationId xmlns:a16="http://schemas.microsoft.com/office/drawing/2014/main" id="{925C2ACE-4215-911B-33F2-81C146F069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404" y="1510401"/>
            <a:ext cx="165667" cy="198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1934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88225B03-D138-7399-52E4-35DBB9AFA43E}"/>
              </a:ext>
            </a:extLst>
          </p:cNvPr>
          <p:cNvSpPr txBox="1"/>
          <p:nvPr/>
        </p:nvSpPr>
        <p:spPr>
          <a:xfrm>
            <a:off x="95693" y="69429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>
                <a:solidFill>
                  <a:srgbClr val="8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entury Gothic" panose="020B0502020202020204" pitchFamily="34" charset="0"/>
              </a:rPr>
              <a:t>Du 28 au </a:t>
            </a:r>
            <a:r>
              <a:rPr lang="fr-FR" dirty="0">
                <a:solidFill>
                  <a:srgbClr val="8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Century Gothic" panose="020B0502020202020204" pitchFamily="34" charset="0"/>
              </a:rPr>
              <a:t>31 octobre</a:t>
            </a:r>
            <a:r>
              <a:rPr lang="fr-FR" sz="1800" dirty="0">
                <a:solidFill>
                  <a:srgbClr val="8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entury Gothic" panose="020B0502020202020204" pitchFamily="34" charset="0"/>
              </a:rPr>
              <a:t> 2024</a:t>
            </a:r>
            <a:endParaRPr lang="fr-F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52D19106-0D8B-B749-4CE0-112B2C873A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057388"/>
              </p:ext>
            </p:extLst>
          </p:nvPr>
        </p:nvGraphicFramePr>
        <p:xfrm>
          <a:off x="480902" y="1233376"/>
          <a:ext cx="8245848" cy="275595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336405">
                  <a:extLst>
                    <a:ext uri="{9D8B030D-6E8A-4147-A177-3AD203B41FA5}">
                      <a16:colId xmlns:a16="http://schemas.microsoft.com/office/drawing/2014/main" val="227538077"/>
                    </a:ext>
                  </a:extLst>
                </a:gridCol>
                <a:gridCol w="1368948">
                  <a:extLst>
                    <a:ext uri="{9D8B030D-6E8A-4147-A177-3AD203B41FA5}">
                      <a16:colId xmlns:a16="http://schemas.microsoft.com/office/drawing/2014/main" val="4134609817"/>
                    </a:ext>
                  </a:extLst>
                </a:gridCol>
                <a:gridCol w="1375585">
                  <a:extLst>
                    <a:ext uri="{9D8B030D-6E8A-4147-A177-3AD203B41FA5}">
                      <a16:colId xmlns:a16="http://schemas.microsoft.com/office/drawing/2014/main" val="3255186337"/>
                    </a:ext>
                  </a:extLst>
                </a:gridCol>
                <a:gridCol w="1362836">
                  <a:extLst>
                    <a:ext uri="{9D8B030D-6E8A-4147-A177-3AD203B41FA5}">
                      <a16:colId xmlns:a16="http://schemas.microsoft.com/office/drawing/2014/main" val="1068040628"/>
                    </a:ext>
                  </a:extLst>
                </a:gridCol>
                <a:gridCol w="1368948">
                  <a:extLst>
                    <a:ext uri="{9D8B030D-6E8A-4147-A177-3AD203B41FA5}">
                      <a16:colId xmlns:a16="http://schemas.microsoft.com/office/drawing/2014/main" val="314180547"/>
                    </a:ext>
                  </a:extLst>
                </a:gridCol>
                <a:gridCol w="1433126">
                  <a:extLst>
                    <a:ext uri="{9D8B030D-6E8A-4147-A177-3AD203B41FA5}">
                      <a16:colId xmlns:a16="http://schemas.microsoft.com/office/drawing/2014/main" val="3339920092"/>
                    </a:ext>
                  </a:extLst>
                </a:gridCol>
              </a:tblGrid>
              <a:tr h="167527">
                <a:tc>
                  <a:txBody>
                    <a:bodyPr/>
                    <a:lstStyle/>
                    <a:p>
                      <a:r>
                        <a:rPr lang="fr-FR" sz="100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479550" algn="r"/>
                        </a:tabLst>
                      </a:pPr>
                      <a:r>
                        <a:rPr lang="fr-FR" sz="110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entury Gothic" panose="020B0502020202020204" pitchFamily="34" charset="0"/>
                        </a:rPr>
                        <a:t>Lundi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entury Gothic" panose="020B0502020202020204" pitchFamily="34" charset="0"/>
                        </a:rPr>
                        <a:t>Mardi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entury Gothic" panose="020B0502020202020204" pitchFamily="34" charset="0"/>
                        </a:rPr>
                        <a:t>Mercredi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entury Gothic" panose="020B0502020202020204" pitchFamily="34" charset="0"/>
                        </a:rPr>
                        <a:t>Jeudi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entury Gothic" panose="020B0502020202020204" pitchFamily="34" charset="0"/>
                        </a:rPr>
                        <a:t>Vendredi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535728"/>
                  </a:ext>
                </a:extLst>
              </a:tr>
              <a:tr h="584538">
                <a:tc>
                  <a:txBody>
                    <a:bodyPr/>
                    <a:lstStyle/>
                    <a:p>
                      <a:pPr algn="l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b="0" kern="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Hors d’œuvre </a:t>
                      </a:r>
                      <a:endParaRPr lang="fr-FR" sz="8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Soupe de potiron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Emincé d'endives et pommes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Salade verte                 vinaigrette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Betteraves œufs durs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7545714"/>
                  </a:ext>
                </a:extLst>
              </a:tr>
              <a:tr h="526654"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Plat protidique 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416" marR="354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Semoule        sc tajine marocain pois chiche et raisins secs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Emincé de saumon sauce crème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Saucisse de Toulouse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Boeuf</a:t>
                      </a:r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braisé et jus aux herbes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u="non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4417408"/>
                  </a:ext>
                </a:extLst>
              </a:tr>
              <a:tr h="368243"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Sa garniture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Riz       pilaf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Lentilles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Purée de pommes de terre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6646519"/>
                  </a:ext>
                </a:extLst>
              </a:tr>
              <a:tr h="478104"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Produits laitiers 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416" marR="354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Tomme blanche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Pont l'évêque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Yaourt mixé aux fruits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Fromage frais </a:t>
                      </a:r>
                      <a:r>
                        <a:rPr lang="fr-FR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cantafrais</a:t>
                      </a:r>
                      <a:endParaRPr lang="fr-FR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8384712"/>
                  </a:ext>
                </a:extLst>
              </a:tr>
              <a:tr h="630777"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900" dirty="0">
                          <a:solidFill>
                            <a:srgbClr val="FF66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Desserts 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642" marR="546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Fruit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Beignet au chocolat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Fruit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Purée pomme/fraise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endParaRPr lang="fr-FR" sz="11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9605374"/>
                  </a:ext>
                </a:extLst>
              </a:tr>
            </a:tbl>
          </a:graphicData>
        </a:graphic>
      </p:graphicFrame>
      <p:pic>
        <p:nvPicPr>
          <p:cNvPr id="7192" name="Image 56">
            <a:extLst>
              <a:ext uri="{FF2B5EF4-FFF2-40B4-BE49-F238E27FC236}">
                <a16:creationId xmlns:a16="http://schemas.microsoft.com/office/drawing/2014/main" id="{8CAFD14C-37A6-7084-7565-D1E59D81C9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0305" y="918774"/>
            <a:ext cx="318157" cy="325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19">
            <a:extLst>
              <a:ext uri="{FF2B5EF4-FFF2-40B4-BE49-F238E27FC236}">
                <a16:creationId xmlns:a16="http://schemas.microsoft.com/office/drawing/2014/main" id="{54E3366E-CF49-7FDB-44A0-4D59DCB91B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4090" y="3629851"/>
            <a:ext cx="164365" cy="19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D2794F4F-6DFA-E6F4-44F4-AE4AA0638C2F}"/>
              </a:ext>
            </a:extLst>
          </p:cNvPr>
          <p:cNvSpPr txBox="1"/>
          <p:nvPr/>
        </p:nvSpPr>
        <p:spPr>
          <a:xfrm>
            <a:off x="1857539" y="963697"/>
            <a:ext cx="12484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highlight>
                  <a:srgbClr val="FFFF00"/>
                </a:highlight>
              </a:rPr>
              <a:t>Menu végétarien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F1118293-3401-476F-61F1-4C898BA18B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2810" y="1974472"/>
            <a:ext cx="144552" cy="173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>
            <a:extLst>
              <a:ext uri="{FF2B5EF4-FFF2-40B4-BE49-F238E27FC236}">
                <a16:creationId xmlns:a16="http://schemas.microsoft.com/office/drawing/2014/main" id="{DCC1714D-447F-8D3E-76E9-DC1DD2453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939" y="3827089"/>
            <a:ext cx="197238" cy="19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 56">
            <a:extLst>
              <a:ext uri="{FF2B5EF4-FFF2-40B4-BE49-F238E27FC236}">
                <a16:creationId xmlns:a16="http://schemas.microsoft.com/office/drawing/2014/main" id="{5093E9B2-490D-818F-2D6D-B8632547E4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939" y="3055124"/>
            <a:ext cx="241061" cy="241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9">
            <a:extLst>
              <a:ext uri="{FF2B5EF4-FFF2-40B4-BE49-F238E27FC236}">
                <a16:creationId xmlns:a16="http://schemas.microsoft.com/office/drawing/2014/main" id="{3D840B80-B6F0-5C53-8C54-0B69400868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061" y="1500082"/>
            <a:ext cx="184303" cy="221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9">
            <a:extLst>
              <a:ext uri="{FF2B5EF4-FFF2-40B4-BE49-F238E27FC236}">
                <a16:creationId xmlns:a16="http://schemas.microsoft.com/office/drawing/2014/main" id="{0D90E640-2FCA-A867-A09C-FE2EDBA100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898" y="2611354"/>
            <a:ext cx="184303" cy="221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31263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6146</TotalTime>
  <Words>1066</Words>
  <Application>Microsoft Office PowerPoint</Application>
  <PresentationFormat>Affichage à l'écran (4:3)</PresentationFormat>
  <Paragraphs>350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Vernon, Emilie</dc:creator>
  <cp:lastModifiedBy>Olivier POTELLE</cp:lastModifiedBy>
  <cp:revision>53</cp:revision>
  <dcterms:created xsi:type="dcterms:W3CDTF">2023-10-23T08:48:52Z</dcterms:created>
  <dcterms:modified xsi:type="dcterms:W3CDTF">2024-08-27T09:20:01Z</dcterms:modified>
</cp:coreProperties>
</file>